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4" r:id="rId2"/>
    <p:sldId id="470" r:id="rId3"/>
    <p:sldId id="260" r:id="rId4"/>
    <p:sldId id="442" r:id="rId5"/>
    <p:sldId id="363" r:id="rId6"/>
    <p:sldId id="401" r:id="rId7"/>
    <p:sldId id="402" r:id="rId8"/>
    <p:sldId id="466" r:id="rId9"/>
    <p:sldId id="467" r:id="rId10"/>
    <p:sldId id="3367" r:id="rId11"/>
    <p:sldId id="3361" r:id="rId12"/>
    <p:sldId id="272" r:id="rId13"/>
    <p:sldId id="3364" r:id="rId14"/>
    <p:sldId id="275" r:id="rId15"/>
    <p:sldId id="33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55" autoAdjust="0"/>
  </p:normalViewPr>
  <p:slideViewPr>
    <p:cSldViewPr snapToGrid="0">
      <p:cViewPr varScale="1">
        <p:scale>
          <a:sx n="61" d="100"/>
          <a:sy n="61" d="100"/>
        </p:scale>
        <p:origin x="8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B2598-3CE2-494E-B666-6B79EAC3B90B}" type="datetimeFigureOut">
              <a:rPr lang="en-GB" smtClean="0"/>
              <a:t>05/10/2023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02801-92DD-4D80-9633-0D56859CD5D5}" type="slidenum">
              <a:rPr lang="en-GB" smtClean="0"/>
              <a:t>‹#›</a:t>
            </a:fld>
            <a:endParaRPr lang="en-GB"/>
          </a:p>
        </p:txBody>
      </p:sp>
    </p:spTree>
    <p:extLst>
      <p:ext uri="{BB962C8B-B14F-4D97-AF65-F5344CB8AC3E}">
        <p14:creationId xmlns:p14="http://schemas.microsoft.com/office/powerpoint/2010/main" val="401523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AA2CEB4C-364C-674E-A933-C3977187AE0B}" type="datetime1">
              <a:rPr lang="id-ID" smtClean="0"/>
              <a:pPr/>
              <a:t>05/10/2023</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3</a:t>
            </a:fld>
            <a:endParaRPr lang="id-ID"/>
          </a:p>
        </p:txBody>
      </p:sp>
    </p:spTree>
    <p:extLst>
      <p:ext uri="{BB962C8B-B14F-4D97-AF65-F5344CB8AC3E}">
        <p14:creationId xmlns:p14="http://schemas.microsoft.com/office/powerpoint/2010/main" val="66564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826FEE-2901-4F80-B040-94DEDE5C3ECF}" type="slidenum">
              <a:rPr lang="en-GB" smtClean="0"/>
              <a:t>5</a:t>
            </a:fld>
            <a:endParaRPr lang="en-GB"/>
          </a:p>
        </p:txBody>
      </p:sp>
    </p:spTree>
    <p:extLst>
      <p:ext uri="{BB962C8B-B14F-4D97-AF65-F5344CB8AC3E}">
        <p14:creationId xmlns:p14="http://schemas.microsoft.com/office/powerpoint/2010/main" val="1963482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algun Gothic" panose="020B0503020000020004" pitchFamily="34" charset="-127"/>
                <a:cs typeface="Times New Roman" panose="02020603050405020304" pitchFamily="18" charset="0"/>
              </a:rPr>
              <a:t>Greening TVET and skills development has a vital role to play in tackling the on-going challenges to our environment. </a:t>
            </a:r>
            <a:r>
              <a:rPr lang="en-GB" sz="1800">
                <a:effectLst/>
                <a:latin typeface="Calibri" panose="020F0502020204030204" pitchFamily="34" charset="0"/>
                <a:ea typeface="Malgun Gothic" panose="020B0503020000020004" pitchFamily="34" charset="-127"/>
                <a:cs typeface="Times New Roman" panose="02020603050405020304" pitchFamily="18" charset="0"/>
              </a:rPr>
              <a:t>It not only can support the green transformation of our societies and economies but also has the potential to </a:t>
            </a:r>
            <a:r>
              <a:rPr lang="en-GB" sz="1800" b="1">
                <a:effectLst/>
                <a:latin typeface="Calibri" panose="020F0502020204030204" pitchFamily="34" charset="0"/>
                <a:ea typeface="Malgun Gothic" panose="020B0503020000020004" pitchFamily="34" charset="-127"/>
                <a:cs typeface="Times New Roman" panose="02020603050405020304" pitchFamily="18" charset="0"/>
              </a:rPr>
              <a:t>lead the changes by equipping everyone with the knowledge, skills and behaviours</a:t>
            </a:r>
            <a:r>
              <a:rPr lang="en-GB" sz="1800">
                <a:effectLst/>
                <a:latin typeface="Calibri" panose="020F0502020204030204" pitchFamily="34" charset="0"/>
                <a:ea typeface="Malgun Gothic" panose="020B0503020000020004" pitchFamily="34" charset="-127"/>
                <a:cs typeface="Times New Roman" panose="02020603050405020304" pitchFamily="18" charset="0"/>
              </a:rPr>
              <a:t> they can use to transform their workplaces, communities and societies as a whole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DEEBB-9970-42B2-87FA-A3D7184747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45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list of main core skills required for green transition are summary of the results of the global report on skills for a greener future.</a:t>
            </a:r>
          </a:p>
          <a:p>
            <a:endParaRPr lang="en-GB" dirty="0"/>
          </a:p>
        </p:txBody>
      </p:sp>
      <p:sp>
        <p:nvSpPr>
          <p:cNvPr id="4" name="Slide Number Placeholder 3"/>
          <p:cNvSpPr>
            <a:spLocks noGrp="1"/>
          </p:cNvSpPr>
          <p:nvPr>
            <p:ph type="sldNum" sz="quarter" idx="10"/>
          </p:nvPr>
        </p:nvSpPr>
        <p:spPr/>
        <p:txBody>
          <a:bodyPr/>
          <a:lstStyle/>
          <a:p>
            <a:fld id="{D0826FEE-2901-4F80-B040-94DEDE5C3ECF}" type="slidenum">
              <a:rPr lang="en-GB" smtClean="0"/>
              <a:t>8</a:t>
            </a:fld>
            <a:endParaRPr lang="en-GB"/>
          </a:p>
        </p:txBody>
      </p:sp>
    </p:spTree>
    <p:extLst>
      <p:ext uri="{BB962C8B-B14F-4D97-AF65-F5344CB8AC3E}">
        <p14:creationId xmlns:p14="http://schemas.microsoft.com/office/powerpoint/2010/main" val="273932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hard to overstate the </a:t>
            </a:r>
            <a:r>
              <a:rPr lang="en-GB" sz="1200" b="1" kern="1200" dirty="0">
                <a:solidFill>
                  <a:schemeClr val="tx1"/>
                </a:solidFill>
                <a:effectLst/>
                <a:latin typeface="+mn-lt"/>
                <a:ea typeface="+mn-ea"/>
                <a:cs typeface="+mn-cs"/>
              </a:rPr>
              <a:t>importance of enhanced policy coherence between skills/sectoral/environmental policies </a:t>
            </a:r>
            <a:r>
              <a:rPr lang="en-GB" sz="120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better-built institutional coordination </a:t>
            </a:r>
            <a:r>
              <a:rPr lang="en-GB" sz="1200" kern="1200" dirty="0">
                <a:solidFill>
                  <a:schemeClr val="tx1"/>
                </a:solidFill>
                <a:effectLst/>
                <a:latin typeface="+mn-lt"/>
                <a:ea typeface="+mn-ea"/>
                <a:cs typeface="+mn-cs"/>
              </a:rPr>
              <a:t>among line ministries and agencies with the </a:t>
            </a:r>
            <a:r>
              <a:rPr lang="en-GB" sz="1200" b="1" kern="1200" dirty="0">
                <a:solidFill>
                  <a:schemeClr val="tx1"/>
                </a:solidFill>
                <a:effectLst/>
                <a:latin typeface="+mn-lt"/>
                <a:ea typeface="+mn-ea"/>
                <a:cs typeface="+mn-cs"/>
              </a:rPr>
              <a:t>active involvement of social partners </a:t>
            </a:r>
            <a:r>
              <a:rPr lang="en-GB" sz="1200" kern="1200" dirty="0">
                <a:solidFill>
                  <a:schemeClr val="tx1"/>
                </a:solidFill>
                <a:effectLst/>
                <a:latin typeface="+mn-lt"/>
                <a:ea typeface="+mn-ea"/>
                <a:cs typeface="+mn-cs"/>
              </a:rPr>
              <a:t>who have high stakes in the greening agenda. This is key for the effective design, planning, implementation and evaluation of policies on skills development for green jobs and climate action.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Effective mechanisms to anticipate and monitor skills needs </a:t>
            </a:r>
            <a:r>
              <a:rPr lang="en-GB" sz="1200" kern="1200" dirty="0">
                <a:solidFill>
                  <a:schemeClr val="tx1"/>
                </a:solidFill>
                <a:effectLst/>
                <a:latin typeface="+mn-lt"/>
                <a:ea typeface="+mn-ea"/>
                <a:cs typeface="+mn-cs"/>
              </a:rPr>
              <a:t>for green jobs should also be put in place so that with better information and data on skills needs, we can make much more informed policy decisions and adapt curricula, competency standards, apprenticeship training and vocational education programmes to current and future demand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effectively.</a:t>
            </a:r>
            <a:r>
              <a:rPr lang="en-GB"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also need a complex set of policy measures, including </a:t>
            </a:r>
            <a:r>
              <a:rPr lang="en-GB" sz="1200" b="1" kern="1200" dirty="0">
                <a:solidFill>
                  <a:schemeClr val="tx1"/>
                </a:solidFill>
                <a:effectLst/>
                <a:latin typeface="+mn-lt"/>
                <a:ea typeface="+mn-ea"/>
                <a:cs typeface="+mn-cs"/>
              </a:rPr>
              <a:t>active labour market policies</a:t>
            </a:r>
            <a:r>
              <a:rPr lang="en-GB" sz="1200" kern="1200" dirty="0">
                <a:solidFill>
                  <a:schemeClr val="tx1"/>
                </a:solidFill>
                <a:effectLst/>
                <a:latin typeface="+mn-lt"/>
                <a:ea typeface="+mn-ea"/>
                <a:cs typeface="+mn-cs"/>
              </a:rPr>
              <a:t>, career guidance and counselling initiatives.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05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300"/>
              </a:lnSpc>
              <a:defRPr/>
            </a:pPr>
            <a:r>
              <a:rPr lang="en-GB" sz="1200" b="1" dirty="0">
                <a:solidFill>
                  <a:srgbClr val="2D2D8A"/>
                </a:solidFill>
                <a:latin typeface="Arial"/>
                <a:ea typeface="ＭＳ Ｐゴシック"/>
                <a:cs typeface="+mn-cs"/>
              </a:rPr>
              <a:t>Using the tool:</a:t>
            </a:r>
          </a:p>
          <a:p>
            <a:pPr>
              <a:lnSpc>
                <a:spcPts val="2300"/>
              </a:lnSpc>
              <a:defRPr/>
            </a:pPr>
            <a:r>
              <a:rPr lang="en-GB" sz="1200" dirty="0">
                <a:solidFill>
                  <a:srgbClr val="2D2D8A"/>
                </a:solidFill>
                <a:latin typeface="Arial"/>
                <a:ea typeface="ＭＳ Ｐゴシック"/>
                <a:cs typeface="+mn-cs"/>
              </a:rPr>
              <a:t>Use as a stand-alone document or as part of coaching</a:t>
            </a:r>
          </a:p>
          <a:p>
            <a:pPr>
              <a:lnSpc>
                <a:spcPts val="2300"/>
              </a:lnSpc>
              <a:defRPr/>
            </a:pPr>
            <a:r>
              <a:rPr lang="en-GB" sz="1200" dirty="0">
                <a:solidFill>
                  <a:srgbClr val="2D2D8A"/>
                </a:solidFill>
                <a:latin typeface="Arial"/>
                <a:ea typeface="ＭＳ Ｐゴシック"/>
                <a:cs typeface="+mn-cs"/>
              </a:rPr>
              <a:t>Overall diagnosis is key but sections can be used independently</a:t>
            </a:r>
          </a:p>
          <a:p>
            <a:pPr>
              <a:lnSpc>
                <a:spcPts val="2300"/>
              </a:lnSpc>
              <a:defRPr/>
            </a:pPr>
            <a:r>
              <a:rPr lang="en-GB" sz="1200" dirty="0">
                <a:solidFill>
                  <a:srgbClr val="2D2D8A"/>
                </a:solidFill>
                <a:latin typeface="Arial"/>
                <a:ea typeface="ＭＳ Ｐゴシック"/>
                <a:cs typeface="+mn-cs"/>
              </a:rPr>
              <a:t>For all countries, but especially lower-income countries</a:t>
            </a:r>
          </a:p>
          <a:p>
            <a:pPr>
              <a:lnSpc>
                <a:spcPts val="2300"/>
              </a:lnSpc>
              <a:defRPr/>
            </a:pPr>
            <a:r>
              <a:rPr lang="en-GB" sz="1200" dirty="0">
                <a:solidFill>
                  <a:srgbClr val="2D2D8A"/>
                </a:solidFill>
                <a:latin typeface="Arial"/>
                <a:ea typeface="ＭＳ Ｐゴシック"/>
                <a:cs typeface="+mn-cs"/>
              </a:rPr>
              <a:t>Ambitious </a:t>
            </a:r>
            <a:r>
              <a:rPr lang="en-GB" sz="1200" b="1" dirty="0">
                <a:solidFill>
                  <a:srgbClr val="2D2D8A"/>
                </a:solidFill>
                <a:latin typeface="Arial"/>
                <a:ea typeface="ＭＳ Ｐゴシック"/>
                <a:cs typeface="+mn-cs"/>
              </a:rPr>
              <a:t>and</a:t>
            </a:r>
            <a:r>
              <a:rPr lang="en-GB" sz="1200" dirty="0">
                <a:solidFill>
                  <a:srgbClr val="2D2D8A"/>
                </a:solidFill>
                <a:latin typeface="Arial"/>
                <a:ea typeface="ＭＳ Ｐゴシック"/>
                <a:cs typeface="+mn-cs"/>
              </a:rPr>
              <a:t> inclusive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422269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26FEE-2901-4F80-B040-94DEDE5C3EC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776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spTree>
    <p:extLst>
      <p:ext uri="{BB962C8B-B14F-4D97-AF65-F5344CB8AC3E}">
        <p14:creationId xmlns:p14="http://schemas.microsoft.com/office/powerpoint/2010/main" val="192496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53808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sp>
        <p:nvSpPr>
          <p:cNvPr id="8" name="Right Triangle 7"/>
          <p:cNvSpPr/>
          <p:nvPr userDrawn="1"/>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773110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userDrawn="1"/>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47304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602" y="490538"/>
            <a:ext cx="1371472"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897940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r>
              <a:rPr lang="en-GB"/>
              <a:t>Date: Monday / 01 / October / 2019</a:t>
            </a:r>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Tree>
    <p:extLst>
      <p:ext uri="{BB962C8B-B14F-4D97-AF65-F5344CB8AC3E}">
        <p14:creationId xmlns:p14="http://schemas.microsoft.com/office/powerpoint/2010/main" val="1012058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047125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Date: Monday / 01 / October / 2019</a:t>
            </a:r>
          </a:p>
        </p:txBody>
      </p:sp>
      <p:sp>
        <p:nvSpPr>
          <p:cNvPr id="3" name="Footer Placeholder 2"/>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3750907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399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91477" y="476672"/>
            <a:ext cx="10492747" cy="720080"/>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391477" y="1340768"/>
            <a:ext cx="10465163" cy="4536504"/>
          </a:xfrm>
          <a:prstGeom prst="rect">
            <a:avLst/>
          </a:prstGeom>
        </p:spPr>
        <p:txBody>
          <a:bodyPr/>
          <a:lstStyle>
            <a:lvl1pPr marL="342900" indent="-342900">
              <a:buClr>
                <a:srgbClr val="154F98"/>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a:buClr>
                <a:srgbClr val="154F98"/>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2pPr>
            <a:lvl3pPr marL="1143000" indent="-228600">
              <a:buClr>
                <a:srgbClr val="154F98"/>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3pPr>
            <a:lvl4pPr marL="16002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4pPr>
            <a:lvl5pPr marL="2057400" indent="-228600">
              <a:buClr>
                <a:srgbClr val="154F98"/>
              </a:buClr>
              <a:buFont typeface="Wingdings" panose="05000000000000000000" pitchFamily="2" charset="2"/>
              <a:buChar char="§"/>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111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595515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02923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66376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Date: Monday / 01 / October / 2019</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t>‹#›</a:t>
            </a:fld>
            <a:endParaRPr lang="en-GB"/>
          </a:p>
        </p:txBody>
      </p:sp>
      <p:sp>
        <p:nvSpPr>
          <p:cNvPr id="9" name="TextBox 8"/>
          <p:cNvSpPr txBox="1"/>
          <p:nvPr userDrawn="1"/>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332845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Tree>
    <p:extLst>
      <p:ext uri="{BB962C8B-B14F-4D97-AF65-F5344CB8AC3E}">
        <p14:creationId xmlns:p14="http://schemas.microsoft.com/office/powerpoint/2010/main" val="169387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887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Date: Monday / 01 / October / 2019</a:t>
            </a:r>
          </a:p>
        </p:txBody>
      </p:sp>
      <p:sp>
        <p:nvSpPr>
          <p:cNvPr id="6" name="Footer Placeholder 5"/>
          <p:cNvSpPr>
            <a:spLocks noGrp="1"/>
          </p:cNvSpPr>
          <p:nvPr>
            <p:ph type="ftr" sz="quarter" idx="11"/>
          </p:nvPr>
        </p:nvSpPr>
        <p:spPr/>
        <p:txBody>
          <a:bodyPr/>
          <a:lstStyle/>
          <a:p>
            <a:r>
              <a:rPr lang="en-GB"/>
              <a:t>Advancing social justice, promoting decent work</a:t>
            </a:r>
          </a:p>
        </p:txBody>
      </p:sp>
      <p:sp>
        <p:nvSpPr>
          <p:cNvPr id="7" name="Slide Number Placeholder 6"/>
          <p:cNvSpPr>
            <a:spLocks noGrp="1"/>
          </p:cNvSpPr>
          <p:nvPr>
            <p:ph type="sldNum" sz="quarter" idx="12"/>
          </p:nvPr>
        </p:nvSpPr>
        <p:spPr/>
        <p:txBody>
          <a:bodyPr/>
          <a:lstStyle/>
          <a:p>
            <a:fld id="{856227C0-AD57-4F9B-BAE3-EEFB0D0EE427}"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2490123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Date: Monday / 01 / October / 2019</a:t>
            </a:r>
          </a:p>
        </p:txBody>
      </p:sp>
      <p:sp>
        <p:nvSpPr>
          <p:cNvPr id="4" name="Footer Placeholder 3"/>
          <p:cNvSpPr>
            <a:spLocks noGrp="1"/>
          </p:cNvSpPr>
          <p:nvPr>
            <p:ph type="ftr" sz="quarter" idx="11"/>
          </p:nvPr>
        </p:nvSpPr>
        <p:spPr/>
        <p:txBody>
          <a:bodyPr/>
          <a:lstStyle/>
          <a:p>
            <a:r>
              <a:rPr lang="en-GB"/>
              <a:t>Advancing social justice, promoting decent work</a:t>
            </a:r>
          </a:p>
        </p:txBody>
      </p:sp>
      <p:sp>
        <p:nvSpPr>
          <p:cNvPr id="5" name="Slide Number Placeholder 4"/>
          <p:cNvSpPr>
            <a:spLocks noGrp="1"/>
          </p:cNvSpPr>
          <p:nvPr>
            <p:ph type="sldNum" sz="quarter" idx="12"/>
          </p:nvPr>
        </p:nvSpPr>
        <p:spPr/>
        <p:txBody>
          <a:bodyPr/>
          <a:lstStyle/>
          <a:p>
            <a:fld id="{856227C0-AD57-4F9B-BAE3-EEFB0D0EE427}"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84542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r>
              <a:rPr lang="en-GB"/>
              <a:t>Date: Monday / 01 / October / 2019</a:t>
            </a:r>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r>
              <a:rPr lang="en-GB"/>
              <a:t>Advancing social justice, promoting decent work</a:t>
            </a:r>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856227C0-AD57-4F9B-BAE3-EEFB0D0EE427}" type="slidenum">
              <a:rPr lang="en-GB" smtClean="0"/>
              <a:pPr/>
              <a:t>‹#›</a:t>
            </a:fld>
            <a:endParaRPr lang="en-GB"/>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90538" y="490538"/>
            <a:ext cx="1371600" cy="494482"/>
          </a:xfrm>
          <a:prstGeom prst="rect">
            <a:avLst/>
          </a:prstGeom>
        </p:spPr>
      </p:pic>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spTree>
    <p:extLst>
      <p:ext uri="{BB962C8B-B14F-4D97-AF65-F5344CB8AC3E}">
        <p14:creationId xmlns:p14="http://schemas.microsoft.com/office/powerpoint/2010/main" val="25401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hyperlink" Target="https://www.ilo.org/skills"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783" y="2181077"/>
            <a:ext cx="7348445" cy="1810865"/>
          </a:xfrm>
        </p:spPr>
        <p:txBody>
          <a:bodyPr/>
          <a:lstStyle/>
          <a:p>
            <a:r>
              <a:rPr lang="en-GB" dirty="0">
                <a:latin typeface="Overpass" panose="00000500000000000000" pitchFamily="2" charset="0"/>
              </a:rPr>
              <a:t>Vocational Training and its Role in Just Transition to Carbon-free Economies</a:t>
            </a:r>
            <a:endParaRPr lang="en-GB"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noFill/>
                <a:effectLst/>
                <a:uLnTx/>
                <a:uFillTx/>
                <a:latin typeface="Arial" panose="020B0604020202020204"/>
                <a:ea typeface="+mn-ea"/>
                <a:cs typeface="+mn-cs"/>
              </a:rPr>
              <a:t>Date: Monday / 01 / October / 2019</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noFill/>
                <a:effectLst/>
                <a:uLnTx/>
                <a:uFillTx/>
                <a:latin typeface="Arial" panose="020B0604020202020204"/>
                <a:ea typeface="+mn-ea"/>
                <a:cs typeface="+mn-cs"/>
              </a:rPr>
              <a:t>Advancing social justice, promoting decent work</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227C0-AD57-4F9B-BAE3-EEFB0D0EE427}" type="slidenum">
              <a:rPr kumimoji="0" lang="en-GB" sz="1800" b="0" i="0" u="none" strike="noStrike" kern="1200" cap="none" spc="0" normalizeH="0" baseline="0" noProof="0" smtClean="0">
                <a:ln>
                  <a:noFill/>
                </a:ln>
                <a:no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800" b="0" i="0" u="none" strike="noStrike" kern="1200" cap="none" spc="0" normalizeH="0" baseline="0" noProof="0">
              <a:ln>
                <a:noFill/>
              </a:ln>
              <a:noFill/>
              <a:effectLst/>
              <a:uLnTx/>
              <a:uFillTx/>
              <a:latin typeface="Arial" panose="020B0604020202020204"/>
              <a:ea typeface="+mn-ea"/>
              <a:cs typeface="+mn-cs"/>
            </a:endParaRPr>
          </a:p>
        </p:txBody>
      </p:sp>
      <p:sp>
        <p:nvSpPr>
          <p:cNvPr id="7" name="Date Placeholder 3"/>
          <p:cNvSpPr txBox="1">
            <a:spLocks/>
          </p:cNvSpPr>
          <p:nvPr/>
        </p:nvSpPr>
        <p:spPr>
          <a:xfrm>
            <a:off x="490537" y="4035506"/>
            <a:ext cx="4342719" cy="1233948"/>
          </a:xfrm>
          <a:prstGeom prst="rect">
            <a:avLst/>
          </a:prstGeom>
        </p:spPr>
        <p:txBody>
          <a:bodyPr vert="horz" lIns="0" tIns="0" rIns="0" bIns="0" rtlCol="0" anchor="b" anchorCtr="0">
            <a:noAutofit/>
          </a:bodyPr>
          <a:lstStyle>
            <a:defPPr>
              <a:defRPr lang="en-US"/>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Srinivas B, Reddy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Chief, Skills and Employability Branch (SKILLS)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Employment Policy, Job Creation and Livelihoods Department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ILO, Geneva</a:t>
            </a:r>
          </a:p>
        </p:txBody>
      </p:sp>
      <p:sp>
        <p:nvSpPr>
          <p:cNvPr id="8" name="Date Placeholder 3"/>
          <p:cNvSpPr txBox="1">
            <a:spLocks/>
          </p:cNvSpPr>
          <p:nvPr/>
        </p:nvSpPr>
        <p:spPr>
          <a:xfrm>
            <a:off x="490538" y="5697872"/>
            <a:ext cx="3736841" cy="315741"/>
          </a:xfrm>
          <a:prstGeom prst="rect">
            <a:avLst/>
          </a:prstGeom>
        </p:spPr>
        <p:txBody>
          <a:bodyPr vert="horz" lIns="0" tIns="0" rIns="0" bIns="0" rtlCol="0" anchor="ctr">
            <a:noAutofit/>
          </a:bodyPr>
          <a:lstStyle>
            <a:defPPr>
              <a:defRPr lang="en-US"/>
            </a:defPPr>
            <a:lvl1pPr marL="0" algn="l" defTabSz="914400" rtl="0" eaLnBrk="1" latinLnBrk="0" hangingPunct="1">
              <a:defRPr sz="1000" kern="120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E2DBE"/>
                </a:solidFill>
                <a:effectLst/>
                <a:uLnTx/>
                <a:uFillTx/>
                <a:latin typeface="Overpass" panose="00000500000000000000" pitchFamily="2" charset="0"/>
                <a:ea typeface="+mn-ea"/>
                <a:cs typeface="+mn-cs"/>
              </a:rPr>
              <a:t>6 October 2023</a:t>
            </a:r>
          </a:p>
        </p:txBody>
      </p:sp>
    </p:spTree>
    <p:extLst>
      <p:ext uri="{BB962C8B-B14F-4D97-AF65-F5344CB8AC3E}">
        <p14:creationId xmlns:p14="http://schemas.microsoft.com/office/powerpoint/2010/main" val="346488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CE0A-9005-D4D4-9185-2A4BAE5818CA}"/>
              </a:ext>
            </a:extLst>
          </p:cNvPr>
          <p:cNvSpPr>
            <a:spLocks noGrp="1"/>
          </p:cNvSpPr>
          <p:nvPr>
            <p:ph type="title"/>
          </p:nvPr>
        </p:nvSpPr>
        <p:spPr>
          <a:xfrm>
            <a:off x="490538" y="1423195"/>
            <a:ext cx="3825835" cy="720000"/>
          </a:xfrm>
        </p:spPr>
        <p:txBody>
          <a:bodyPr/>
          <a:lstStyle/>
          <a:p>
            <a:r>
              <a:rPr lang="en-GB" sz="2800" dirty="0">
                <a:latin typeface="Overpass" panose="00000500000000000000" pitchFamily="2" charset="0"/>
              </a:rPr>
              <a:t>Key challenges related to the greening TVET agenda for a Just Transition </a:t>
            </a:r>
          </a:p>
        </p:txBody>
      </p:sp>
      <p:sp>
        <p:nvSpPr>
          <p:cNvPr id="4" name="Date Placeholder 3">
            <a:extLst>
              <a:ext uri="{FF2B5EF4-FFF2-40B4-BE49-F238E27FC236}">
                <a16:creationId xmlns:a16="http://schemas.microsoft.com/office/drawing/2014/main" id="{105B40CC-0BFD-8A7B-3971-270864A91276}"/>
              </a:ext>
            </a:extLst>
          </p:cNvPr>
          <p:cNvSpPr>
            <a:spLocks noGrp="1"/>
          </p:cNvSpPr>
          <p:nvPr>
            <p:ph type="dt" sz="half" idx="10"/>
          </p:nvPr>
        </p:nvSpPr>
        <p:spPr/>
        <p:txBody>
          <a:bodyPr/>
          <a:lstStyle/>
          <a:p>
            <a:r>
              <a:rPr lang="en-GB"/>
              <a:t>Date: Monday / 01 / October / 2019</a:t>
            </a:r>
          </a:p>
        </p:txBody>
      </p:sp>
      <p:sp>
        <p:nvSpPr>
          <p:cNvPr id="5" name="Footer Placeholder 4">
            <a:extLst>
              <a:ext uri="{FF2B5EF4-FFF2-40B4-BE49-F238E27FC236}">
                <a16:creationId xmlns:a16="http://schemas.microsoft.com/office/drawing/2014/main" id="{E70E555F-D178-CB7D-CE64-81DA43A2C0AE}"/>
              </a:ext>
            </a:extLst>
          </p:cNvPr>
          <p:cNvSpPr>
            <a:spLocks noGrp="1"/>
          </p:cNvSpPr>
          <p:nvPr>
            <p:ph type="ftr" sz="quarter" idx="11"/>
          </p:nvPr>
        </p:nvSpPr>
        <p:spPr/>
        <p:txBody>
          <a:bodyPr/>
          <a:lstStyle/>
          <a:p>
            <a:r>
              <a:rPr lang="en-GB"/>
              <a:t>Advancing social justice, promoting decent work</a:t>
            </a:r>
          </a:p>
        </p:txBody>
      </p:sp>
      <p:grpSp>
        <p:nvGrpSpPr>
          <p:cNvPr id="7" name="Group 6">
            <a:extLst>
              <a:ext uri="{FF2B5EF4-FFF2-40B4-BE49-F238E27FC236}">
                <a16:creationId xmlns:a16="http://schemas.microsoft.com/office/drawing/2014/main" id="{0DE4CDDA-1F0A-A6C7-988F-3485ADC991FB}"/>
              </a:ext>
            </a:extLst>
          </p:cNvPr>
          <p:cNvGrpSpPr/>
          <p:nvPr/>
        </p:nvGrpSpPr>
        <p:grpSpPr>
          <a:xfrm>
            <a:off x="4045173" y="204"/>
            <a:ext cx="7507730" cy="6858000"/>
            <a:chOff x="866390" y="1097281"/>
            <a:chExt cx="9254693" cy="5760720"/>
          </a:xfrm>
        </p:grpSpPr>
        <p:sp>
          <p:nvSpPr>
            <p:cNvPr id="8" name="Freeform: Shape 75">
              <a:extLst>
                <a:ext uri="{FF2B5EF4-FFF2-40B4-BE49-F238E27FC236}">
                  <a16:creationId xmlns:a16="http://schemas.microsoft.com/office/drawing/2014/main" id="{8EA5D836-D8B2-D9BB-9D5F-8DA8BA4FEE75}"/>
                </a:ext>
              </a:extLst>
            </p:cNvPr>
            <p:cNvSpPr/>
            <p:nvPr/>
          </p:nvSpPr>
          <p:spPr>
            <a:xfrm>
              <a:off x="866390" y="1097281"/>
              <a:ext cx="2599819" cy="5760720"/>
            </a:xfrm>
            <a:custGeom>
              <a:avLst/>
              <a:gdLst>
                <a:gd name="connsiteX0" fmla="*/ 2627180 w 2627180"/>
                <a:gd name="connsiteY0" fmla="*/ 0 h 4710546"/>
                <a:gd name="connsiteX1" fmla="*/ 77944 w 2627180"/>
                <a:gd name="connsiteY1" fmla="*/ 2701636 h 4710546"/>
                <a:gd name="connsiteX2" fmla="*/ 812235 w 2627180"/>
                <a:gd name="connsiteY2" fmla="*/ 4710546 h 4710546"/>
              </a:gdLst>
              <a:ahLst/>
              <a:cxnLst>
                <a:cxn ang="0">
                  <a:pos x="connsiteX0" y="connsiteY0"/>
                </a:cxn>
                <a:cxn ang="0">
                  <a:pos x="connsiteX1" y="connsiteY1"/>
                </a:cxn>
                <a:cxn ang="0">
                  <a:pos x="connsiteX2" y="connsiteY2"/>
                </a:cxn>
              </a:cxnLst>
              <a:rect l="l" t="t" r="r" b="b"/>
              <a:pathLst>
                <a:path w="2627180" h="4710546">
                  <a:moveTo>
                    <a:pt x="2627180" y="0"/>
                  </a:moveTo>
                  <a:cubicBezTo>
                    <a:pt x="1503807" y="958272"/>
                    <a:pt x="380435" y="1916545"/>
                    <a:pt x="77944" y="2701636"/>
                  </a:cubicBezTo>
                  <a:cubicBezTo>
                    <a:pt x="-224547" y="3486727"/>
                    <a:pt x="424308" y="4322619"/>
                    <a:pt x="812235" y="4710546"/>
                  </a:cubicBezTo>
                </a:path>
              </a:pathLst>
            </a:custGeom>
            <a:noFill/>
            <a:ln w="508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800">
                <a:latin typeface="Noto Sans" panose="020B0502040504020204" pitchFamily="34" charset="0"/>
                <a:ea typeface="Noto Sans" panose="020B0502040504020204" pitchFamily="34" charset="0"/>
                <a:cs typeface="Noto Sans" panose="020B0502040504020204" pitchFamily="34" charset="0"/>
              </a:endParaRPr>
            </a:p>
          </p:txBody>
        </p:sp>
        <p:sp>
          <p:nvSpPr>
            <p:cNvPr id="12" name="Rectangle 11">
              <a:extLst>
                <a:ext uri="{FF2B5EF4-FFF2-40B4-BE49-F238E27FC236}">
                  <a16:creationId xmlns:a16="http://schemas.microsoft.com/office/drawing/2014/main" id="{3ECC7FC7-17CB-82E2-82DD-F4A331AF35FC}"/>
                </a:ext>
              </a:extLst>
            </p:cNvPr>
            <p:cNvSpPr/>
            <p:nvPr/>
          </p:nvSpPr>
          <p:spPr>
            <a:xfrm>
              <a:off x="1657576" y="3832089"/>
              <a:ext cx="8463507" cy="450775"/>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Noto Sans" panose="020B0502040504020204" pitchFamily="34" charset="0"/>
                  <a:ea typeface="Noto Sans" panose="020B0502040504020204" pitchFamily="34" charset="0"/>
                  <a:cs typeface="Noto Sans" panose="020B0502040504020204" pitchFamily="34" charset="0"/>
                </a:rPr>
                <a:t>Narrowness of approaches to greening in skills development</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sp>
          <p:nvSpPr>
            <p:cNvPr id="14" name="Rectangle 13">
              <a:extLst>
                <a:ext uri="{FF2B5EF4-FFF2-40B4-BE49-F238E27FC236}">
                  <a16:creationId xmlns:a16="http://schemas.microsoft.com/office/drawing/2014/main" id="{970A9088-B074-F230-BAEA-ABA5D45A7E86}"/>
                </a:ext>
              </a:extLst>
            </p:cNvPr>
            <p:cNvSpPr/>
            <p:nvPr/>
          </p:nvSpPr>
          <p:spPr>
            <a:xfrm>
              <a:off x="2166300" y="2855715"/>
              <a:ext cx="6718532" cy="450775"/>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Noto Sans" panose="020B0502040504020204" pitchFamily="34" charset="0"/>
                  <a:ea typeface="Noto Sans" panose="020B0502040504020204" pitchFamily="34" charset="0"/>
                  <a:cs typeface="Noto Sans" panose="020B0502040504020204" pitchFamily="34" charset="0"/>
                </a:rPr>
                <a:t>Weakness in skills needs anticipation systems</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grpSp>
      <p:sp>
        <p:nvSpPr>
          <p:cNvPr id="16" name="Isosceles Triangle 15">
            <a:extLst>
              <a:ext uri="{FF2B5EF4-FFF2-40B4-BE49-F238E27FC236}">
                <a16:creationId xmlns:a16="http://schemas.microsoft.com/office/drawing/2014/main" id="{4F629F85-4DA0-B4FD-54E3-1B28548A20AF}"/>
              </a:ext>
            </a:extLst>
          </p:cNvPr>
          <p:cNvSpPr/>
          <p:nvPr/>
        </p:nvSpPr>
        <p:spPr>
          <a:xfrm rot="5400000">
            <a:off x="4644475" y="2114630"/>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Isosceles Triangle 16">
            <a:extLst>
              <a:ext uri="{FF2B5EF4-FFF2-40B4-BE49-F238E27FC236}">
                <a16:creationId xmlns:a16="http://schemas.microsoft.com/office/drawing/2014/main" id="{4F759FDF-C03F-EA05-752C-353E6EDE1D00}"/>
              </a:ext>
            </a:extLst>
          </p:cNvPr>
          <p:cNvSpPr/>
          <p:nvPr/>
        </p:nvSpPr>
        <p:spPr>
          <a:xfrm rot="5400000">
            <a:off x="4072467" y="3410537"/>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FEA7A48-EBBF-7B16-A334-97E7E4647975}"/>
              </a:ext>
            </a:extLst>
          </p:cNvPr>
          <p:cNvSpPr/>
          <p:nvPr/>
        </p:nvSpPr>
        <p:spPr>
          <a:xfrm>
            <a:off x="5782388" y="765955"/>
            <a:ext cx="6321122" cy="536637"/>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D" dirty="0">
                <a:latin typeface="Noto Sans" panose="020B0502040504020204" pitchFamily="34" charset="0"/>
                <a:ea typeface="Noto Sans" panose="020B0502040504020204" pitchFamily="34" charset="0"/>
                <a:cs typeface="Noto Sans" panose="020B0502040504020204" pitchFamily="34" charset="0"/>
              </a:rPr>
              <a:t>Lack of systemic and coordinated process to green TVET</a:t>
            </a:r>
          </a:p>
        </p:txBody>
      </p:sp>
      <p:sp>
        <p:nvSpPr>
          <p:cNvPr id="21" name="Rectangle 20">
            <a:extLst>
              <a:ext uri="{FF2B5EF4-FFF2-40B4-BE49-F238E27FC236}">
                <a16:creationId xmlns:a16="http://schemas.microsoft.com/office/drawing/2014/main" id="{385BC320-D509-DB81-47B5-65CD240B7364}"/>
              </a:ext>
            </a:extLst>
          </p:cNvPr>
          <p:cNvSpPr/>
          <p:nvPr/>
        </p:nvSpPr>
        <p:spPr>
          <a:xfrm>
            <a:off x="4489470" y="4375443"/>
            <a:ext cx="5050309" cy="536637"/>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Noto Sans" panose="020B0502040504020204" pitchFamily="34" charset="0"/>
                <a:ea typeface="Noto Sans" panose="020B0502040504020204" pitchFamily="34" charset="0"/>
                <a:cs typeface="Noto Sans" panose="020B0502040504020204" pitchFamily="34" charset="0"/>
              </a:rPr>
              <a:t>Inadequate consideration of inclusion issues</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sp>
        <p:nvSpPr>
          <p:cNvPr id="22" name="Isosceles Triangle 21">
            <a:extLst>
              <a:ext uri="{FF2B5EF4-FFF2-40B4-BE49-F238E27FC236}">
                <a16:creationId xmlns:a16="http://schemas.microsoft.com/office/drawing/2014/main" id="{E23D9203-0C95-8023-DB00-BA95241F7A03}"/>
              </a:ext>
            </a:extLst>
          </p:cNvPr>
          <p:cNvSpPr/>
          <p:nvPr/>
        </p:nvSpPr>
        <p:spPr>
          <a:xfrm rot="5400000">
            <a:off x="3929778" y="4530054"/>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FF2B5EF4-FFF2-40B4-BE49-F238E27FC236}">
                <a16:creationId xmlns:a16="http://schemas.microsoft.com/office/drawing/2014/main" id="{0E1B2F9E-2BA5-2711-6B8F-602EA1B6383A}"/>
              </a:ext>
            </a:extLst>
          </p:cNvPr>
          <p:cNvSpPr/>
          <p:nvPr/>
        </p:nvSpPr>
        <p:spPr>
          <a:xfrm rot="5400000">
            <a:off x="5284790" y="929593"/>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6E35F90-7A95-8090-85FF-1DB8B5101B58}"/>
              </a:ext>
            </a:extLst>
          </p:cNvPr>
          <p:cNvSpPr/>
          <p:nvPr/>
        </p:nvSpPr>
        <p:spPr>
          <a:xfrm>
            <a:off x="4664995" y="5555408"/>
            <a:ext cx="3070877" cy="536637"/>
          </a:xfrm>
          <a:prstGeom prst="rect">
            <a:avLst/>
          </a:prstGeom>
          <a:solidFill>
            <a:srgbClr val="33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Noto Sans" panose="020B0502040504020204" pitchFamily="34" charset="0"/>
                <a:ea typeface="Noto Sans" panose="020B0502040504020204" pitchFamily="34" charset="0"/>
                <a:cs typeface="Noto Sans" panose="020B0502040504020204" pitchFamily="34" charset="0"/>
              </a:rPr>
              <a:t>Supply-side challenges </a:t>
            </a:r>
            <a:endParaRPr lang="en-ID" dirty="0">
              <a:latin typeface="Noto Sans" panose="020B0502040504020204" pitchFamily="34" charset="0"/>
              <a:ea typeface="Noto Sans" panose="020B0502040504020204" pitchFamily="34" charset="0"/>
              <a:cs typeface="Noto Sans" panose="020B0502040504020204" pitchFamily="34" charset="0"/>
            </a:endParaRPr>
          </a:p>
        </p:txBody>
      </p:sp>
      <p:sp>
        <p:nvSpPr>
          <p:cNvPr id="25" name="Isosceles Triangle 24">
            <a:extLst>
              <a:ext uri="{FF2B5EF4-FFF2-40B4-BE49-F238E27FC236}">
                <a16:creationId xmlns:a16="http://schemas.microsoft.com/office/drawing/2014/main" id="{5A7E8312-A02C-CA3D-5C08-BE26B2CBA023}"/>
              </a:ext>
            </a:extLst>
          </p:cNvPr>
          <p:cNvSpPr/>
          <p:nvPr/>
        </p:nvSpPr>
        <p:spPr>
          <a:xfrm rot="5400000">
            <a:off x="4186176" y="5825523"/>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F1B411F-1795-279C-CFE3-F3FF1219E5B6}"/>
              </a:ext>
            </a:extLst>
          </p:cNvPr>
          <p:cNvSpPr txBox="1"/>
          <p:nvPr/>
        </p:nvSpPr>
        <p:spPr bwMode="auto">
          <a:xfrm>
            <a:off x="4784922" y="6337302"/>
            <a:ext cx="6176791" cy="461665"/>
          </a:xfrm>
          <a:prstGeom prst="rect">
            <a:avLst/>
          </a:prstGeom>
          <a:noFill/>
          <a:ln w="9525">
            <a:noFill/>
            <a:miter lim="800000"/>
            <a:headEnd/>
            <a:tailEnd/>
          </a:ln>
          <a:effectLst/>
        </p:spPr>
        <p:txBody>
          <a:bodyPr wrap="square" rtlCol="0" anchor="ctr">
            <a:spAutoFit/>
          </a:bodyPr>
          <a:lstStyle/>
          <a:p>
            <a:pPr fontAlgn="base">
              <a:spcBef>
                <a:spcPct val="0"/>
              </a:spcBef>
              <a:spcAft>
                <a:spcPct val="0"/>
              </a:spcAft>
              <a:defRPr/>
            </a:pPr>
            <a:r>
              <a:rPr kumimoji="0" lang="fr-CH"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Sources: </a:t>
            </a:r>
            <a:r>
              <a:rPr kumimoji="0" lang="fr-CH" sz="12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Source: ILO(2019), </a:t>
            </a:r>
            <a:r>
              <a:rPr kumimoji="0" lang="fr-CH" sz="12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Skills</a:t>
            </a:r>
            <a:r>
              <a:rPr kumimoji="0" lang="fr-CH" sz="12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for a </a:t>
            </a:r>
            <a:r>
              <a:rPr kumimoji="0" lang="fr-CH" sz="12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Greener</a:t>
            </a:r>
            <a:r>
              <a:rPr kumimoji="0" lang="fr-CH" sz="12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Future</a:t>
            </a:r>
            <a:endParaRPr kumimoji="0" lang="en-GB" sz="12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&amp; ILO (</a:t>
            </a:r>
            <a:r>
              <a:rPr lang="en-GB" sz="1200" dirty="0">
                <a:solidFill>
                  <a:prstClr val="white">
                    <a:lumMod val="50000"/>
                  </a:prstClr>
                </a:solidFill>
                <a:latin typeface="Arial" panose="020B0604020202020204"/>
                <a:cs typeface="Arial" charset="0"/>
              </a:rPr>
              <a:t>2022), Greening TVET and Skills development: A practical guidance tool</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endParaRPr>
          </a:p>
        </p:txBody>
      </p:sp>
    </p:spTree>
    <p:extLst>
      <p:ext uri="{BB962C8B-B14F-4D97-AF65-F5344CB8AC3E}">
        <p14:creationId xmlns:p14="http://schemas.microsoft.com/office/powerpoint/2010/main" val="2498976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87266-29C1-46C2-B6B1-C2FADC8BD3BB}"/>
              </a:ext>
            </a:extLst>
          </p:cNvPr>
          <p:cNvSpPr>
            <a:spLocks noGrp="1"/>
          </p:cNvSpPr>
          <p:nvPr>
            <p:ph type="title"/>
          </p:nvPr>
        </p:nvSpPr>
        <p:spPr>
          <a:xfrm>
            <a:off x="490538" y="1265192"/>
            <a:ext cx="3517230" cy="1159292"/>
          </a:xfrm>
        </p:spPr>
        <p:txBody>
          <a:bodyPr/>
          <a:lstStyle/>
          <a:p>
            <a:r>
              <a:rPr lang="en-GB" sz="2800" dirty="0"/>
              <a:t>Key elements for greening TVET and skills development</a:t>
            </a:r>
          </a:p>
        </p:txBody>
      </p:sp>
      <p:sp>
        <p:nvSpPr>
          <p:cNvPr id="5" name="Date Placeholder 4">
            <a:extLst>
              <a:ext uri="{FF2B5EF4-FFF2-40B4-BE49-F238E27FC236}">
                <a16:creationId xmlns:a16="http://schemas.microsoft.com/office/drawing/2014/main" id="{12534CEA-4D7E-4BDB-9673-7BA52493D697}"/>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538FA455-ECC9-4F92-B76A-9A7E1B10EF82}"/>
              </a:ext>
            </a:extLst>
          </p:cNvPr>
          <p:cNvSpPr>
            <a:spLocks noGrp="1"/>
          </p:cNvSpPr>
          <p:nvPr>
            <p:ph type="ftr" sz="quarter" idx="11"/>
          </p:nvPr>
        </p:nvSpPr>
        <p:spPr/>
        <p:txBody>
          <a:bodyPr/>
          <a:lstStyle/>
          <a:p>
            <a:r>
              <a:rPr lang="en-GB" dirty="0"/>
              <a:t>Advancing social justice, promoting decent work</a:t>
            </a:r>
          </a:p>
        </p:txBody>
      </p:sp>
      <p:pic>
        <p:nvPicPr>
          <p:cNvPr id="9" name="Picture 8">
            <a:extLst>
              <a:ext uri="{FF2B5EF4-FFF2-40B4-BE49-F238E27FC236}">
                <a16:creationId xmlns:a16="http://schemas.microsoft.com/office/drawing/2014/main" id="{EE993ADB-D6CF-4D2E-A273-67E7DD8201E5}"/>
              </a:ext>
            </a:extLst>
          </p:cNvPr>
          <p:cNvPicPr>
            <a:picLocks noChangeAspect="1"/>
          </p:cNvPicPr>
          <p:nvPr/>
        </p:nvPicPr>
        <p:blipFill>
          <a:blip r:embed="rId2"/>
          <a:stretch>
            <a:fillRect/>
          </a:stretch>
        </p:blipFill>
        <p:spPr>
          <a:xfrm>
            <a:off x="3928112" y="552586"/>
            <a:ext cx="7251152" cy="5573647"/>
          </a:xfrm>
          <a:prstGeom prst="rect">
            <a:avLst/>
          </a:prstGeom>
        </p:spPr>
      </p:pic>
      <p:sp>
        <p:nvSpPr>
          <p:cNvPr id="10" name="TextBox 9">
            <a:extLst>
              <a:ext uri="{FF2B5EF4-FFF2-40B4-BE49-F238E27FC236}">
                <a16:creationId xmlns:a16="http://schemas.microsoft.com/office/drawing/2014/main" id="{3FFC271A-525B-40C5-8D90-B325962C327F}"/>
              </a:ext>
            </a:extLst>
          </p:cNvPr>
          <p:cNvSpPr txBox="1"/>
          <p:nvPr/>
        </p:nvSpPr>
        <p:spPr bwMode="auto">
          <a:xfrm>
            <a:off x="4655840" y="6305414"/>
            <a:ext cx="6176791" cy="276999"/>
          </a:xfrm>
          <a:prstGeom prst="rect">
            <a:avLst/>
          </a:prstGeom>
          <a:noFill/>
          <a:ln w="9525">
            <a:noFill/>
            <a:miter lim="800000"/>
            <a:headEnd/>
            <a:tailEnd/>
          </a:ln>
          <a:effectLst/>
        </p:spPr>
        <p:txBody>
          <a:bodyPr wrap="squar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rPr>
              <a:t>Sources: ILO (</a:t>
            </a:r>
            <a:r>
              <a:rPr lang="en-GB" sz="1200" dirty="0">
                <a:solidFill>
                  <a:prstClr val="white">
                    <a:lumMod val="50000"/>
                  </a:prstClr>
                </a:solidFill>
                <a:latin typeface="Arial" panose="020B0604020202020204"/>
                <a:cs typeface="Arial" charset="0"/>
              </a:rPr>
              <a:t>2022), Greening TVET and Skills development: A practical guidance tool</a:t>
            </a:r>
            <a:endPar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Arial" charset="0"/>
            </a:endParaRPr>
          </a:p>
        </p:txBody>
      </p:sp>
      <p:sp>
        <p:nvSpPr>
          <p:cNvPr id="13" name="TextBox 12">
            <a:extLst>
              <a:ext uri="{FF2B5EF4-FFF2-40B4-BE49-F238E27FC236}">
                <a16:creationId xmlns:a16="http://schemas.microsoft.com/office/drawing/2014/main" id="{24821072-725C-4572-8E69-633A34BDDC04}"/>
              </a:ext>
            </a:extLst>
          </p:cNvPr>
          <p:cNvSpPr txBox="1"/>
          <p:nvPr/>
        </p:nvSpPr>
        <p:spPr>
          <a:xfrm>
            <a:off x="439053" y="2815892"/>
            <a:ext cx="3620200" cy="2585323"/>
          </a:xfrm>
          <a:prstGeom prst="rect">
            <a:avLst/>
          </a:prstGeom>
          <a:noFill/>
          <a:ln w="19050">
            <a:solidFill>
              <a:schemeClr val="accent6">
                <a:lumMod val="50000"/>
              </a:schemeClr>
            </a:solidFill>
            <a:prstDash val="lgDash"/>
          </a:ln>
        </p:spPr>
        <p:txBody>
          <a:bodyPr wrap="square" rtlCol="0">
            <a:spAutoFit/>
          </a:bodyPr>
          <a:lstStyle/>
          <a:p>
            <a:pPr marL="285750" indent="-285750">
              <a:buFont typeface="Wingdings" panose="05000000000000000000" pitchFamily="2" charset="2"/>
              <a:buChar char="ü"/>
            </a:pPr>
            <a:r>
              <a:rPr lang="en-GB" dirty="0">
                <a:latin typeface="Overpass" panose="00000500000000000000" pitchFamily="2" charset="0"/>
              </a:rPr>
              <a:t>A journey, not a destination</a:t>
            </a:r>
          </a:p>
          <a:p>
            <a:pPr marL="285750" indent="-285750">
              <a:buFont typeface="Wingdings" panose="05000000000000000000" pitchFamily="2" charset="2"/>
              <a:buChar char="ü"/>
            </a:pPr>
            <a:r>
              <a:rPr lang="en-GB" dirty="0">
                <a:latin typeface="Overpass" panose="00000500000000000000" pitchFamily="2" charset="0"/>
              </a:rPr>
              <a:t>A normative process </a:t>
            </a:r>
          </a:p>
          <a:p>
            <a:pPr marL="285750" indent="-285750">
              <a:buFont typeface="Wingdings" panose="05000000000000000000" pitchFamily="2" charset="2"/>
              <a:buChar char="ü"/>
            </a:pPr>
            <a:r>
              <a:rPr lang="en-GB" dirty="0">
                <a:latin typeface="Overpass" panose="00000500000000000000" pitchFamily="2" charset="0"/>
              </a:rPr>
              <a:t>Taking a long-term view</a:t>
            </a:r>
          </a:p>
          <a:p>
            <a:pPr marL="285750" indent="-285750">
              <a:buFont typeface="Wingdings" panose="05000000000000000000" pitchFamily="2" charset="2"/>
              <a:buChar char="ü"/>
            </a:pPr>
            <a:r>
              <a:rPr lang="en-GB" dirty="0">
                <a:latin typeface="Overpass" panose="00000500000000000000" pitchFamily="2" charset="0"/>
              </a:rPr>
              <a:t>Holistic – relevant to every job</a:t>
            </a:r>
          </a:p>
          <a:p>
            <a:pPr marL="285750" indent="-285750">
              <a:buFont typeface="Wingdings" panose="05000000000000000000" pitchFamily="2" charset="2"/>
              <a:buChar char="ü"/>
            </a:pPr>
            <a:r>
              <a:rPr lang="en-GB" dirty="0">
                <a:latin typeface="Overpass" panose="00000500000000000000" pitchFamily="2" charset="0"/>
              </a:rPr>
              <a:t>Systematic – covers all elements of TVET</a:t>
            </a:r>
          </a:p>
          <a:p>
            <a:pPr marL="285750" indent="-285750">
              <a:buFont typeface="Wingdings" panose="05000000000000000000" pitchFamily="2" charset="2"/>
              <a:buChar char="ü"/>
            </a:pPr>
            <a:r>
              <a:rPr lang="en-GB" dirty="0">
                <a:latin typeface="Overpass" panose="00000500000000000000" pitchFamily="2" charset="0"/>
              </a:rPr>
              <a:t>TVET playing a lead role in greening the economy</a:t>
            </a:r>
          </a:p>
          <a:p>
            <a:pPr marL="285750" indent="-285750">
              <a:buFont typeface="Wingdings" panose="05000000000000000000" pitchFamily="2" charset="2"/>
              <a:buChar char="ü"/>
            </a:pPr>
            <a:r>
              <a:rPr lang="en-GB" dirty="0">
                <a:latin typeface="Overpass" panose="00000500000000000000" pitchFamily="2" charset="0"/>
              </a:rPr>
              <a:t>Inclusive but aiming high!</a:t>
            </a:r>
          </a:p>
        </p:txBody>
      </p:sp>
      <p:sp>
        <p:nvSpPr>
          <p:cNvPr id="15" name="Isosceles Triangle 14">
            <a:extLst>
              <a:ext uri="{FF2B5EF4-FFF2-40B4-BE49-F238E27FC236}">
                <a16:creationId xmlns:a16="http://schemas.microsoft.com/office/drawing/2014/main" id="{BC132676-8BD5-4DD0-A25A-5BCAD81848DC}"/>
              </a:ext>
            </a:extLst>
          </p:cNvPr>
          <p:cNvSpPr/>
          <p:nvPr/>
        </p:nvSpPr>
        <p:spPr>
          <a:xfrm rot="5400000">
            <a:off x="270758" y="2670636"/>
            <a:ext cx="336588" cy="290513"/>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16519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59215">
            <a:extLst>
              <a:ext uri="{FF2B5EF4-FFF2-40B4-BE49-F238E27FC236}">
                <a16:creationId xmlns:a16="http://schemas.microsoft.com/office/drawing/2014/main" id="{72F511C9-504C-B545-8019-8B82CB8B361A}"/>
              </a:ext>
            </a:extLst>
          </p:cNvPr>
          <p:cNvSpPr/>
          <p:nvPr/>
        </p:nvSpPr>
        <p:spPr>
          <a:xfrm rot="10800000" flipH="1" flipV="1">
            <a:off x="9706140" y="3797383"/>
            <a:ext cx="901030" cy="354594"/>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7" name="Shape 59209">
            <a:extLst>
              <a:ext uri="{FF2B5EF4-FFF2-40B4-BE49-F238E27FC236}">
                <a16:creationId xmlns:a16="http://schemas.microsoft.com/office/drawing/2014/main" id="{2C0248EC-CC6F-0B4B-BB96-E0B3037FDC5B}"/>
              </a:ext>
            </a:extLst>
          </p:cNvPr>
          <p:cNvSpPr/>
          <p:nvPr/>
        </p:nvSpPr>
        <p:spPr>
          <a:xfrm rot="16200000" flipV="1">
            <a:off x="6069183" y="2731267"/>
            <a:ext cx="423763" cy="820743"/>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 name="Title 1"/>
          <p:cNvSpPr>
            <a:spLocks noGrp="1"/>
          </p:cNvSpPr>
          <p:nvPr>
            <p:ph type="title"/>
          </p:nvPr>
        </p:nvSpPr>
        <p:spPr>
          <a:xfrm>
            <a:off x="453209" y="1353721"/>
            <a:ext cx="4801284" cy="425243"/>
          </a:xfrm>
        </p:spPr>
        <p:txBody>
          <a:bodyPr/>
          <a:lstStyle/>
          <a:p>
            <a:r>
              <a:rPr lang="en-GB" sz="2800" dirty="0"/>
              <a:t>ILO Greening TVET tool</a:t>
            </a:r>
          </a:p>
        </p:txBody>
      </p:sp>
      <p:sp>
        <p:nvSpPr>
          <p:cNvPr id="38" name="Freeform 780">
            <a:extLst>
              <a:ext uri="{FF2B5EF4-FFF2-40B4-BE49-F238E27FC236}">
                <a16:creationId xmlns:a16="http://schemas.microsoft.com/office/drawing/2014/main" id="{F4B87EC8-EA3E-2F4D-9058-93EBC519F051}"/>
              </a:ext>
            </a:extLst>
          </p:cNvPr>
          <p:cNvSpPr>
            <a:spLocks noChangeArrowheads="1"/>
          </p:cNvSpPr>
          <p:nvPr/>
        </p:nvSpPr>
        <p:spPr bwMode="auto">
          <a:xfrm>
            <a:off x="11708897" y="11366046"/>
            <a:ext cx="919496" cy="919496"/>
          </a:xfrm>
          <a:custGeom>
            <a:avLst/>
            <a:gdLst>
              <a:gd name="T0" fmla="*/ 202727 w 306026"/>
              <a:gd name="T1" fmla="*/ 226013 h 305880"/>
              <a:gd name="T2" fmla="*/ 141104 w 306026"/>
              <a:gd name="T3" fmla="*/ 175603 h 305880"/>
              <a:gd name="T4" fmla="*/ 164561 w 306026"/>
              <a:gd name="T5" fmla="*/ 294332 h 305880"/>
              <a:gd name="T6" fmla="*/ 151930 w 306026"/>
              <a:gd name="T7" fmla="*/ 177407 h 305880"/>
              <a:gd name="T8" fmla="*/ 274415 w 306026"/>
              <a:gd name="T9" fmla="*/ 175911 h 305880"/>
              <a:gd name="T10" fmla="*/ 272243 w 306026"/>
              <a:gd name="T11" fmla="*/ 222076 h 305880"/>
              <a:gd name="T12" fmla="*/ 195123 w 306026"/>
              <a:gd name="T13" fmla="*/ 234960 h 305880"/>
              <a:gd name="T14" fmla="*/ 197296 w 306026"/>
              <a:gd name="T15" fmla="*/ 188794 h 305880"/>
              <a:gd name="T16" fmla="*/ 173944 w 306026"/>
              <a:gd name="T17" fmla="*/ 173798 h 305880"/>
              <a:gd name="T18" fmla="*/ 296643 w 306026"/>
              <a:gd name="T19" fmla="*/ 149980 h 305880"/>
              <a:gd name="T20" fmla="*/ 132082 w 306026"/>
              <a:gd name="T21" fmla="*/ 292528 h 305880"/>
              <a:gd name="T22" fmla="*/ 266330 w 306026"/>
              <a:gd name="T23" fmla="*/ 124357 h 305880"/>
              <a:gd name="T24" fmla="*/ 271021 w 306026"/>
              <a:gd name="T25" fmla="*/ 145649 h 305880"/>
              <a:gd name="T26" fmla="*/ 266330 w 306026"/>
              <a:gd name="T27" fmla="*/ 124357 h 305880"/>
              <a:gd name="T28" fmla="*/ 140743 w 306026"/>
              <a:gd name="T29" fmla="*/ 165859 h 305880"/>
              <a:gd name="T30" fmla="*/ 117647 w 306026"/>
              <a:gd name="T31" fmla="*/ 135545 h 305880"/>
              <a:gd name="T32" fmla="*/ 170335 w 306026"/>
              <a:gd name="T33" fmla="*/ 120027 h 305880"/>
              <a:gd name="T34" fmla="*/ 149404 w 306026"/>
              <a:gd name="T35" fmla="*/ 136627 h 305880"/>
              <a:gd name="T36" fmla="*/ 202571 w 306026"/>
              <a:gd name="T37" fmla="*/ 87777 h 305880"/>
              <a:gd name="T38" fmla="*/ 214313 w 306026"/>
              <a:gd name="T39" fmla="*/ 75687 h 305880"/>
              <a:gd name="T40" fmla="*/ 91098 w 306026"/>
              <a:gd name="T41" fmla="*/ 99500 h 305880"/>
              <a:gd name="T42" fmla="*/ 214313 w 306026"/>
              <a:gd name="T43" fmla="*/ 66529 h 305880"/>
              <a:gd name="T44" fmla="*/ 193675 w 306026"/>
              <a:gd name="T45" fmla="*/ 87777 h 305880"/>
              <a:gd name="T46" fmla="*/ 112345 w 306026"/>
              <a:gd name="T47" fmla="*/ 87777 h 305880"/>
              <a:gd name="T48" fmla="*/ 91098 w 306026"/>
              <a:gd name="T49" fmla="*/ 66529 h 305880"/>
              <a:gd name="T50" fmla="*/ 198123 w 306026"/>
              <a:gd name="T51" fmla="*/ 130132 h 305880"/>
              <a:gd name="T52" fmla="*/ 215085 w 306026"/>
              <a:gd name="T53" fmla="*/ 40994 h 305880"/>
              <a:gd name="T54" fmla="*/ 54853 w 306026"/>
              <a:gd name="T55" fmla="*/ 115696 h 305880"/>
              <a:gd name="T56" fmla="*/ 90941 w 306026"/>
              <a:gd name="T57" fmla="*/ 40994 h 305880"/>
              <a:gd name="T58" fmla="*/ 146517 w 306026"/>
              <a:gd name="T59" fmla="*/ 87187 h 305880"/>
              <a:gd name="T60" fmla="*/ 165283 w 306026"/>
              <a:gd name="T61" fmla="*/ 111727 h 305880"/>
              <a:gd name="T62" fmla="*/ 153013 w 306026"/>
              <a:gd name="T63" fmla="*/ 32333 h 305880"/>
              <a:gd name="T64" fmla="*/ 215085 w 306026"/>
              <a:gd name="T65" fmla="*/ 31611 h 305880"/>
              <a:gd name="T66" fmla="*/ 87694 w 306026"/>
              <a:gd name="T67" fmla="*/ 12846 h 305880"/>
              <a:gd name="T68" fmla="*/ 93468 w 306026"/>
              <a:gd name="T69" fmla="*/ 31611 h 305880"/>
              <a:gd name="T70" fmla="*/ 95633 w 306026"/>
              <a:gd name="T71" fmla="*/ 937 h 305880"/>
              <a:gd name="T72" fmla="*/ 153013 w 306026"/>
              <a:gd name="T73" fmla="*/ 22950 h 305880"/>
              <a:gd name="T74" fmla="*/ 208257 w 306026"/>
              <a:gd name="T75" fmla="*/ 15760 h 305880"/>
              <a:gd name="T76" fmla="*/ 210393 w 306026"/>
              <a:gd name="T77" fmla="*/ 937 h 305880"/>
              <a:gd name="T78" fmla="*/ 270299 w 306026"/>
              <a:gd name="T79" fmla="*/ 87187 h 305880"/>
              <a:gd name="T80" fmla="*/ 283652 w 306026"/>
              <a:gd name="T81" fmla="*/ 120027 h 305880"/>
              <a:gd name="T82" fmla="*/ 304222 w 306026"/>
              <a:gd name="T83" fmla="*/ 140958 h 305880"/>
              <a:gd name="T84" fmla="*/ 302057 w 306026"/>
              <a:gd name="T85" fmla="*/ 277371 h 305880"/>
              <a:gd name="T86" fmla="*/ 151930 w 306026"/>
              <a:gd name="T87" fmla="*/ 305880 h 305880"/>
              <a:gd name="T88" fmla="*/ 0 w 306026"/>
              <a:gd name="T89" fmla="*/ 144206 h 305880"/>
              <a:gd name="T90" fmla="*/ 22013 w 306026"/>
              <a:gd name="T91" fmla="*/ 143123 h 305880"/>
              <a:gd name="T92" fmla="*/ 42944 w 306026"/>
              <a:gd name="T93" fmla="*/ 114975 h 305880"/>
              <a:gd name="T94" fmla="*/ 90941 w 306026"/>
              <a:gd name="T95" fmla="*/ 215 h 30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6026" h="305880">
                <a:moveTo>
                  <a:pt x="266812" y="184857"/>
                </a:moveTo>
                <a:lnTo>
                  <a:pt x="202727" y="197025"/>
                </a:lnTo>
                <a:lnTo>
                  <a:pt x="202727" y="226013"/>
                </a:lnTo>
                <a:lnTo>
                  <a:pt x="266812" y="213845"/>
                </a:lnTo>
                <a:lnTo>
                  <a:pt x="266812" y="184857"/>
                </a:lnTo>
                <a:close/>
                <a:moveTo>
                  <a:pt x="141104" y="175603"/>
                </a:moveTo>
                <a:lnTo>
                  <a:pt x="141104" y="294332"/>
                </a:lnTo>
                <a:lnTo>
                  <a:pt x="153013" y="296497"/>
                </a:lnTo>
                <a:lnTo>
                  <a:pt x="164561" y="294332"/>
                </a:lnTo>
                <a:lnTo>
                  <a:pt x="164561" y="175603"/>
                </a:lnTo>
                <a:lnTo>
                  <a:pt x="153735" y="177407"/>
                </a:lnTo>
                <a:cubicBezTo>
                  <a:pt x="153374" y="177407"/>
                  <a:pt x="152652" y="177407"/>
                  <a:pt x="151930" y="177407"/>
                </a:cubicBezTo>
                <a:lnTo>
                  <a:pt x="141104" y="175603"/>
                </a:lnTo>
                <a:close/>
                <a:moveTo>
                  <a:pt x="270432" y="174837"/>
                </a:moveTo>
                <a:cubicBezTo>
                  <a:pt x="271881" y="174479"/>
                  <a:pt x="273329" y="175195"/>
                  <a:pt x="274415" y="175911"/>
                </a:cubicBezTo>
                <a:cubicBezTo>
                  <a:pt x="275501" y="176626"/>
                  <a:pt x="275863" y="178058"/>
                  <a:pt x="275863" y="179489"/>
                </a:cubicBezTo>
                <a:lnTo>
                  <a:pt x="275863" y="217424"/>
                </a:lnTo>
                <a:cubicBezTo>
                  <a:pt x="275863" y="219929"/>
                  <a:pt x="274415" y="221718"/>
                  <a:pt x="272243" y="222076"/>
                </a:cubicBezTo>
                <a:lnTo>
                  <a:pt x="199106" y="236033"/>
                </a:lnTo>
                <a:cubicBezTo>
                  <a:pt x="198744" y="236033"/>
                  <a:pt x="198382" y="236033"/>
                  <a:pt x="198382" y="236033"/>
                </a:cubicBezTo>
                <a:cubicBezTo>
                  <a:pt x="197296" y="236033"/>
                  <a:pt x="196210" y="235675"/>
                  <a:pt x="195123" y="234960"/>
                </a:cubicBezTo>
                <a:cubicBezTo>
                  <a:pt x="194037" y="234244"/>
                  <a:pt x="193675" y="232812"/>
                  <a:pt x="193675" y="231739"/>
                </a:cubicBezTo>
                <a:lnTo>
                  <a:pt x="193675" y="193446"/>
                </a:lnTo>
                <a:cubicBezTo>
                  <a:pt x="193675" y="191299"/>
                  <a:pt x="195123" y="189510"/>
                  <a:pt x="197296" y="188794"/>
                </a:cubicBezTo>
                <a:lnTo>
                  <a:pt x="270432" y="174837"/>
                </a:lnTo>
                <a:close/>
                <a:moveTo>
                  <a:pt x="296643" y="149980"/>
                </a:moveTo>
                <a:lnTo>
                  <a:pt x="173944" y="173798"/>
                </a:lnTo>
                <a:lnTo>
                  <a:pt x="173944" y="292528"/>
                </a:lnTo>
                <a:lnTo>
                  <a:pt x="296643" y="269071"/>
                </a:lnTo>
                <a:lnTo>
                  <a:pt x="296643" y="149980"/>
                </a:lnTo>
                <a:close/>
                <a:moveTo>
                  <a:pt x="9022" y="149980"/>
                </a:moveTo>
                <a:lnTo>
                  <a:pt x="9022" y="269071"/>
                </a:lnTo>
                <a:lnTo>
                  <a:pt x="132082" y="292528"/>
                </a:lnTo>
                <a:lnTo>
                  <a:pt x="132082" y="173798"/>
                </a:lnTo>
                <a:lnTo>
                  <a:pt x="9022" y="149980"/>
                </a:lnTo>
                <a:close/>
                <a:moveTo>
                  <a:pt x="266330" y="124357"/>
                </a:moveTo>
                <a:cubicBezTo>
                  <a:pt x="245038" y="124357"/>
                  <a:pt x="199567" y="128688"/>
                  <a:pt x="164922" y="165859"/>
                </a:cubicBezTo>
                <a:lnTo>
                  <a:pt x="171418" y="164776"/>
                </a:lnTo>
                <a:lnTo>
                  <a:pt x="271021" y="145649"/>
                </a:lnTo>
                <a:lnTo>
                  <a:pt x="274630" y="144567"/>
                </a:lnTo>
                <a:lnTo>
                  <a:pt x="274630" y="124357"/>
                </a:lnTo>
                <a:cubicBezTo>
                  <a:pt x="272465" y="124357"/>
                  <a:pt x="269938" y="124357"/>
                  <a:pt x="266330" y="124357"/>
                </a:cubicBezTo>
                <a:close/>
                <a:moveTo>
                  <a:pt x="31035" y="124357"/>
                </a:moveTo>
                <a:lnTo>
                  <a:pt x="31035" y="144567"/>
                </a:lnTo>
                <a:lnTo>
                  <a:pt x="140743" y="165859"/>
                </a:lnTo>
                <a:cubicBezTo>
                  <a:pt x="101046" y="123275"/>
                  <a:pt x="46192" y="123275"/>
                  <a:pt x="31035" y="124357"/>
                </a:cubicBezTo>
                <a:close/>
                <a:moveTo>
                  <a:pt x="135691" y="120027"/>
                </a:moveTo>
                <a:cubicBezTo>
                  <a:pt x="130638" y="126523"/>
                  <a:pt x="124864" y="131936"/>
                  <a:pt x="117647" y="135545"/>
                </a:cubicBezTo>
                <a:cubicBezTo>
                  <a:pt x="129917" y="142762"/>
                  <a:pt x="142186" y="152506"/>
                  <a:pt x="153013" y="165498"/>
                </a:cubicBezTo>
                <a:cubicBezTo>
                  <a:pt x="163839" y="152506"/>
                  <a:pt x="176109" y="142762"/>
                  <a:pt x="188379" y="135545"/>
                </a:cubicBezTo>
                <a:cubicBezTo>
                  <a:pt x="181161" y="131575"/>
                  <a:pt x="175026" y="126523"/>
                  <a:pt x="170335" y="120027"/>
                </a:cubicBezTo>
                <a:lnTo>
                  <a:pt x="156622" y="136627"/>
                </a:lnTo>
                <a:cubicBezTo>
                  <a:pt x="155539" y="137710"/>
                  <a:pt x="154095" y="138432"/>
                  <a:pt x="153013" y="138432"/>
                </a:cubicBezTo>
                <a:cubicBezTo>
                  <a:pt x="151569" y="138432"/>
                  <a:pt x="150126" y="137710"/>
                  <a:pt x="149404" y="136627"/>
                </a:cubicBezTo>
                <a:lnTo>
                  <a:pt x="135691" y="120027"/>
                </a:lnTo>
                <a:close/>
                <a:moveTo>
                  <a:pt x="214313" y="75687"/>
                </a:moveTo>
                <a:cubicBezTo>
                  <a:pt x="207908" y="75687"/>
                  <a:pt x="202571" y="81183"/>
                  <a:pt x="202571" y="87777"/>
                </a:cubicBezTo>
                <a:cubicBezTo>
                  <a:pt x="202571" y="94005"/>
                  <a:pt x="207908" y="99500"/>
                  <a:pt x="214313" y="99500"/>
                </a:cubicBezTo>
                <a:cubicBezTo>
                  <a:pt x="220362" y="99500"/>
                  <a:pt x="225343" y="94005"/>
                  <a:pt x="225343" y="87777"/>
                </a:cubicBezTo>
                <a:cubicBezTo>
                  <a:pt x="225343" y="81183"/>
                  <a:pt x="220362" y="75687"/>
                  <a:pt x="214313" y="75687"/>
                </a:cubicBezTo>
                <a:close/>
                <a:moveTo>
                  <a:pt x="91098" y="75687"/>
                </a:moveTo>
                <a:cubicBezTo>
                  <a:pt x="84503" y="75687"/>
                  <a:pt x="79375" y="81183"/>
                  <a:pt x="79375" y="87777"/>
                </a:cubicBezTo>
                <a:cubicBezTo>
                  <a:pt x="79375" y="94005"/>
                  <a:pt x="84503" y="99500"/>
                  <a:pt x="91098" y="99500"/>
                </a:cubicBezTo>
                <a:cubicBezTo>
                  <a:pt x="97692" y="99500"/>
                  <a:pt x="102821" y="94005"/>
                  <a:pt x="102821" y="87777"/>
                </a:cubicBezTo>
                <a:cubicBezTo>
                  <a:pt x="102821" y="81183"/>
                  <a:pt x="97692" y="75687"/>
                  <a:pt x="91098" y="75687"/>
                </a:cubicBezTo>
                <a:close/>
                <a:moveTo>
                  <a:pt x="214313" y="66529"/>
                </a:moveTo>
                <a:cubicBezTo>
                  <a:pt x="225343" y="66529"/>
                  <a:pt x="234594" y="76054"/>
                  <a:pt x="234594" y="87777"/>
                </a:cubicBezTo>
                <a:cubicBezTo>
                  <a:pt x="234594" y="99500"/>
                  <a:pt x="225343" y="109025"/>
                  <a:pt x="214313" y="109025"/>
                </a:cubicBezTo>
                <a:cubicBezTo>
                  <a:pt x="202571" y="109025"/>
                  <a:pt x="193675" y="99500"/>
                  <a:pt x="193675" y="87777"/>
                </a:cubicBezTo>
                <a:cubicBezTo>
                  <a:pt x="193675" y="76054"/>
                  <a:pt x="202571" y="66529"/>
                  <a:pt x="214313" y="66529"/>
                </a:cubicBezTo>
                <a:close/>
                <a:moveTo>
                  <a:pt x="91098" y="66529"/>
                </a:moveTo>
                <a:cubicBezTo>
                  <a:pt x="102821" y="66529"/>
                  <a:pt x="112345" y="76054"/>
                  <a:pt x="112345" y="87777"/>
                </a:cubicBezTo>
                <a:cubicBezTo>
                  <a:pt x="112345" y="99500"/>
                  <a:pt x="102821" y="109025"/>
                  <a:pt x="91098" y="109025"/>
                </a:cubicBezTo>
                <a:cubicBezTo>
                  <a:pt x="79375" y="109025"/>
                  <a:pt x="69850" y="99500"/>
                  <a:pt x="69850" y="87777"/>
                </a:cubicBezTo>
                <a:cubicBezTo>
                  <a:pt x="69850" y="76054"/>
                  <a:pt x="79375" y="66529"/>
                  <a:pt x="91098" y="66529"/>
                </a:cubicBezTo>
                <a:close/>
                <a:moveTo>
                  <a:pt x="215085" y="40994"/>
                </a:moveTo>
                <a:cubicBezTo>
                  <a:pt x="189462" y="40994"/>
                  <a:pt x="168892" y="61564"/>
                  <a:pt x="168892" y="87187"/>
                </a:cubicBezTo>
                <a:cubicBezTo>
                  <a:pt x="168892" y="106674"/>
                  <a:pt x="180801" y="123636"/>
                  <a:pt x="198123" y="130132"/>
                </a:cubicBezTo>
                <a:cubicBezTo>
                  <a:pt x="217250" y="120749"/>
                  <a:pt x="236377" y="117140"/>
                  <a:pt x="250812" y="115696"/>
                </a:cubicBezTo>
                <a:cubicBezTo>
                  <a:pt x="257308" y="107757"/>
                  <a:pt x="261277" y="98013"/>
                  <a:pt x="261277" y="87187"/>
                </a:cubicBezTo>
                <a:cubicBezTo>
                  <a:pt x="261277" y="61564"/>
                  <a:pt x="240346" y="40994"/>
                  <a:pt x="215085" y="40994"/>
                </a:cubicBezTo>
                <a:close/>
                <a:moveTo>
                  <a:pt x="90941" y="40994"/>
                </a:moveTo>
                <a:cubicBezTo>
                  <a:pt x="65319" y="40994"/>
                  <a:pt x="44749" y="61564"/>
                  <a:pt x="44749" y="87187"/>
                </a:cubicBezTo>
                <a:cubicBezTo>
                  <a:pt x="44749" y="98013"/>
                  <a:pt x="48358" y="107757"/>
                  <a:pt x="54853" y="115696"/>
                </a:cubicBezTo>
                <a:cubicBezTo>
                  <a:pt x="69650" y="117140"/>
                  <a:pt x="88415" y="121110"/>
                  <a:pt x="107542" y="130132"/>
                </a:cubicBezTo>
                <a:cubicBezTo>
                  <a:pt x="124864" y="123636"/>
                  <a:pt x="137134" y="106674"/>
                  <a:pt x="137134" y="87187"/>
                </a:cubicBezTo>
                <a:cubicBezTo>
                  <a:pt x="137134" y="61564"/>
                  <a:pt x="116564" y="40994"/>
                  <a:pt x="90941" y="40994"/>
                </a:cubicBezTo>
                <a:close/>
                <a:moveTo>
                  <a:pt x="153013" y="32333"/>
                </a:moveTo>
                <a:cubicBezTo>
                  <a:pt x="139299" y="32333"/>
                  <a:pt x="127390" y="34137"/>
                  <a:pt x="116925" y="38107"/>
                </a:cubicBezTo>
                <a:cubicBezTo>
                  <a:pt x="134247" y="47490"/>
                  <a:pt x="146517" y="65895"/>
                  <a:pt x="146517" y="87187"/>
                </a:cubicBezTo>
                <a:cubicBezTo>
                  <a:pt x="146517" y="95848"/>
                  <a:pt x="144352" y="104148"/>
                  <a:pt x="140743" y="111727"/>
                </a:cubicBezTo>
                <a:lnTo>
                  <a:pt x="153013" y="126523"/>
                </a:lnTo>
                <a:lnTo>
                  <a:pt x="165283" y="111727"/>
                </a:lnTo>
                <a:cubicBezTo>
                  <a:pt x="161674" y="104148"/>
                  <a:pt x="159509" y="95848"/>
                  <a:pt x="159509" y="87187"/>
                </a:cubicBezTo>
                <a:cubicBezTo>
                  <a:pt x="159509" y="65895"/>
                  <a:pt x="171418" y="47490"/>
                  <a:pt x="188740" y="38107"/>
                </a:cubicBezTo>
                <a:cubicBezTo>
                  <a:pt x="178274" y="34137"/>
                  <a:pt x="166365" y="32333"/>
                  <a:pt x="153013" y="32333"/>
                </a:cubicBezTo>
                <a:close/>
                <a:moveTo>
                  <a:pt x="217972" y="12846"/>
                </a:moveTo>
                <a:cubicBezTo>
                  <a:pt x="217972" y="18259"/>
                  <a:pt x="216528" y="25115"/>
                  <a:pt x="212198" y="31611"/>
                </a:cubicBezTo>
                <a:cubicBezTo>
                  <a:pt x="212919" y="31611"/>
                  <a:pt x="214002" y="31611"/>
                  <a:pt x="215085" y="31611"/>
                </a:cubicBezTo>
                <a:cubicBezTo>
                  <a:pt x="219776" y="31611"/>
                  <a:pt x="224468" y="32333"/>
                  <a:pt x="228798" y="33416"/>
                </a:cubicBezTo>
                <a:cubicBezTo>
                  <a:pt x="228076" y="22950"/>
                  <a:pt x="223024" y="16815"/>
                  <a:pt x="217972" y="12846"/>
                </a:cubicBezTo>
                <a:close/>
                <a:moveTo>
                  <a:pt x="87694" y="12846"/>
                </a:moveTo>
                <a:cubicBezTo>
                  <a:pt x="83002" y="16815"/>
                  <a:pt x="77589" y="22950"/>
                  <a:pt x="76867" y="33416"/>
                </a:cubicBezTo>
                <a:cubicBezTo>
                  <a:pt x="81559" y="32333"/>
                  <a:pt x="86250" y="31611"/>
                  <a:pt x="90941" y="31611"/>
                </a:cubicBezTo>
                <a:cubicBezTo>
                  <a:pt x="92024" y="31611"/>
                  <a:pt x="92746" y="31611"/>
                  <a:pt x="93468" y="31611"/>
                </a:cubicBezTo>
                <a:cubicBezTo>
                  <a:pt x="89498" y="25115"/>
                  <a:pt x="88054" y="18259"/>
                  <a:pt x="87694" y="12846"/>
                </a:cubicBezTo>
                <a:close/>
                <a:moveTo>
                  <a:pt x="90941" y="215"/>
                </a:moveTo>
                <a:cubicBezTo>
                  <a:pt x="92385" y="-146"/>
                  <a:pt x="94189" y="-146"/>
                  <a:pt x="95633" y="937"/>
                </a:cubicBezTo>
                <a:cubicBezTo>
                  <a:pt x="96716" y="2019"/>
                  <a:pt x="97437" y="3824"/>
                  <a:pt x="97076" y="5267"/>
                </a:cubicBezTo>
                <a:cubicBezTo>
                  <a:pt x="97076" y="5989"/>
                  <a:pt x="94189" y="21146"/>
                  <a:pt x="106459" y="33055"/>
                </a:cubicBezTo>
                <a:cubicBezTo>
                  <a:pt x="119090" y="26198"/>
                  <a:pt x="134969" y="22950"/>
                  <a:pt x="153013" y="22950"/>
                </a:cubicBezTo>
                <a:lnTo>
                  <a:pt x="171160" y="26889"/>
                </a:lnTo>
                <a:lnTo>
                  <a:pt x="199567" y="33055"/>
                </a:lnTo>
                <a:lnTo>
                  <a:pt x="208257" y="15760"/>
                </a:lnTo>
                <a:lnTo>
                  <a:pt x="208724" y="14830"/>
                </a:lnTo>
                <a:cubicBezTo>
                  <a:pt x="209581" y="9417"/>
                  <a:pt x="208950" y="5448"/>
                  <a:pt x="208950" y="5267"/>
                </a:cubicBezTo>
                <a:cubicBezTo>
                  <a:pt x="208589" y="3824"/>
                  <a:pt x="208950" y="2019"/>
                  <a:pt x="210393" y="937"/>
                </a:cubicBezTo>
                <a:cubicBezTo>
                  <a:pt x="211476" y="-146"/>
                  <a:pt x="213641" y="-146"/>
                  <a:pt x="215085" y="215"/>
                </a:cubicBezTo>
                <a:cubicBezTo>
                  <a:pt x="215085" y="576"/>
                  <a:pt x="238903" y="9598"/>
                  <a:pt x="238181" y="37024"/>
                </a:cubicBezTo>
                <a:cubicBezTo>
                  <a:pt x="257308" y="45686"/>
                  <a:pt x="270299" y="64812"/>
                  <a:pt x="270299" y="87187"/>
                </a:cubicBezTo>
                <a:cubicBezTo>
                  <a:pt x="270299" y="97291"/>
                  <a:pt x="267412" y="106674"/>
                  <a:pt x="262721" y="114975"/>
                </a:cubicBezTo>
                <a:cubicBezTo>
                  <a:pt x="273186" y="114614"/>
                  <a:pt x="279682" y="115335"/>
                  <a:pt x="279682" y="115335"/>
                </a:cubicBezTo>
                <a:cubicBezTo>
                  <a:pt x="282208" y="116057"/>
                  <a:pt x="283652" y="117862"/>
                  <a:pt x="283652" y="120027"/>
                </a:cubicBezTo>
                <a:lnTo>
                  <a:pt x="283652" y="143123"/>
                </a:lnTo>
                <a:lnTo>
                  <a:pt x="300252" y="139875"/>
                </a:lnTo>
                <a:cubicBezTo>
                  <a:pt x="301696" y="139514"/>
                  <a:pt x="303139" y="139875"/>
                  <a:pt x="304222" y="140958"/>
                </a:cubicBezTo>
                <a:cubicBezTo>
                  <a:pt x="305305" y="141680"/>
                  <a:pt x="306026" y="143123"/>
                  <a:pt x="306026" y="144206"/>
                </a:cubicBezTo>
                <a:lnTo>
                  <a:pt x="306026" y="272679"/>
                </a:lnTo>
                <a:cubicBezTo>
                  <a:pt x="306026" y="274845"/>
                  <a:pt x="304222" y="276649"/>
                  <a:pt x="302057" y="277371"/>
                </a:cubicBezTo>
                <a:lnTo>
                  <a:pt x="153735" y="305880"/>
                </a:lnTo>
                <a:cubicBezTo>
                  <a:pt x="153374" y="305880"/>
                  <a:pt x="153374" y="305880"/>
                  <a:pt x="153013" y="305880"/>
                </a:cubicBezTo>
                <a:cubicBezTo>
                  <a:pt x="152652" y="305880"/>
                  <a:pt x="152291" y="305880"/>
                  <a:pt x="151930" y="305880"/>
                </a:cubicBezTo>
                <a:lnTo>
                  <a:pt x="3609" y="277371"/>
                </a:lnTo>
                <a:cubicBezTo>
                  <a:pt x="1443" y="276649"/>
                  <a:pt x="0" y="274845"/>
                  <a:pt x="0" y="272679"/>
                </a:cubicBezTo>
                <a:lnTo>
                  <a:pt x="0" y="144206"/>
                </a:lnTo>
                <a:cubicBezTo>
                  <a:pt x="0" y="143123"/>
                  <a:pt x="361" y="141680"/>
                  <a:pt x="1443" y="140958"/>
                </a:cubicBezTo>
                <a:cubicBezTo>
                  <a:pt x="2526" y="139875"/>
                  <a:pt x="3969" y="139514"/>
                  <a:pt x="5413" y="139875"/>
                </a:cubicBezTo>
                <a:lnTo>
                  <a:pt x="22013" y="143123"/>
                </a:lnTo>
                <a:lnTo>
                  <a:pt x="22013" y="120027"/>
                </a:lnTo>
                <a:cubicBezTo>
                  <a:pt x="22013" y="117862"/>
                  <a:pt x="23457" y="116057"/>
                  <a:pt x="25983" y="115335"/>
                </a:cubicBezTo>
                <a:cubicBezTo>
                  <a:pt x="26344" y="115335"/>
                  <a:pt x="32840" y="114614"/>
                  <a:pt x="42944" y="114975"/>
                </a:cubicBezTo>
                <a:cubicBezTo>
                  <a:pt x="38253" y="106674"/>
                  <a:pt x="35366" y="97291"/>
                  <a:pt x="35366" y="87187"/>
                </a:cubicBezTo>
                <a:cubicBezTo>
                  <a:pt x="35366" y="64812"/>
                  <a:pt x="48719" y="45686"/>
                  <a:pt x="67484" y="37024"/>
                </a:cubicBezTo>
                <a:cubicBezTo>
                  <a:pt x="67123" y="9598"/>
                  <a:pt x="90581" y="576"/>
                  <a:pt x="90941" y="215"/>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5" name="Shape 59197">
            <a:extLst>
              <a:ext uri="{FF2B5EF4-FFF2-40B4-BE49-F238E27FC236}">
                <a16:creationId xmlns:a16="http://schemas.microsoft.com/office/drawing/2014/main" id="{17A59080-8660-3A4B-B21C-03ECBA095A29}"/>
              </a:ext>
            </a:extLst>
          </p:cNvPr>
          <p:cNvSpPr/>
          <p:nvPr/>
        </p:nvSpPr>
        <p:spPr>
          <a:xfrm>
            <a:off x="6685582" y="2758568"/>
            <a:ext cx="3032985" cy="1770404"/>
          </a:xfrm>
          <a:custGeom>
            <a:avLst/>
            <a:gdLst/>
            <a:ahLst/>
            <a:cxnLst>
              <a:cxn ang="0">
                <a:pos x="wd2" y="hd2"/>
              </a:cxn>
              <a:cxn ang="5400000">
                <a:pos x="wd2" y="hd2"/>
              </a:cxn>
              <a:cxn ang="10800000">
                <a:pos x="wd2" y="hd2"/>
              </a:cxn>
              <a:cxn ang="16200000">
                <a:pos x="wd2" y="hd2"/>
              </a:cxn>
            </a:cxnLst>
            <a:rect l="0" t="0" r="r" b="b"/>
            <a:pathLst>
              <a:path w="21600" h="21558" extrusionOk="0">
                <a:moveTo>
                  <a:pt x="0" y="0"/>
                </a:moveTo>
                <a:lnTo>
                  <a:pt x="0" y="21025"/>
                </a:lnTo>
                <a:lnTo>
                  <a:pt x="9992" y="21025"/>
                </a:lnTo>
                <a:cubicBezTo>
                  <a:pt x="10106" y="21204"/>
                  <a:pt x="10240" y="21342"/>
                  <a:pt x="10384" y="21432"/>
                </a:cubicBezTo>
                <a:cubicBezTo>
                  <a:pt x="10652" y="21600"/>
                  <a:pt x="10948" y="21600"/>
                  <a:pt x="11216" y="21432"/>
                </a:cubicBezTo>
                <a:cubicBezTo>
                  <a:pt x="11360" y="21342"/>
                  <a:pt x="11494" y="21204"/>
                  <a:pt x="11608" y="21025"/>
                </a:cubicBezTo>
                <a:lnTo>
                  <a:pt x="21600" y="21025"/>
                </a:lnTo>
                <a:lnTo>
                  <a:pt x="21600" y="0"/>
                </a:lnTo>
                <a:lnTo>
                  <a:pt x="10773" y="22"/>
                </a:lnTo>
                <a:lnTo>
                  <a:pt x="10773" y="56"/>
                </a:lnTo>
                <a:lnTo>
                  <a:pt x="0" y="0"/>
                </a:lnTo>
                <a:close/>
              </a:path>
            </a:pathLst>
          </a:custGeom>
          <a:solidFill>
            <a:srgbClr val="335F35"/>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6" name="Shape 59198">
            <a:extLst>
              <a:ext uri="{FF2B5EF4-FFF2-40B4-BE49-F238E27FC236}">
                <a16:creationId xmlns:a16="http://schemas.microsoft.com/office/drawing/2014/main" id="{C4AA3089-3A4E-3B40-B1D3-E3A51A35F3EB}"/>
              </a:ext>
            </a:extLst>
          </p:cNvPr>
          <p:cNvSpPr/>
          <p:nvPr/>
        </p:nvSpPr>
        <p:spPr>
          <a:xfrm>
            <a:off x="6811927" y="2627111"/>
            <a:ext cx="1396197" cy="1784711"/>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1">
              <a:lumMod val="6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8" name="Shape 59199">
            <a:extLst>
              <a:ext uri="{FF2B5EF4-FFF2-40B4-BE49-F238E27FC236}">
                <a16:creationId xmlns:a16="http://schemas.microsoft.com/office/drawing/2014/main" id="{C62C6D96-2BF3-E847-9238-06857DC7433B}"/>
              </a:ext>
            </a:extLst>
          </p:cNvPr>
          <p:cNvSpPr/>
          <p:nvPr/>
        </p:nvSpPr>
        <p:spPr>
          <a:xfrm>
            <a:off x="6932417" y="2475973"/>
            <a:ext cx="1275707" cy="1935852"/>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1">
              <a:lumMod val="7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29" name="Shape 59200">
            <a:extLst>
              <a:ext uri="{FF2B5EF4-FFF2-40B4-BE49-F238E27FC236}">
                <a16:creationId xmlns:a16="http://schemas.microsoft.com/office/drawing/2014/main" id="{4558A473-5168-174E-B0CD-746B5AC64C8F}"/>
              </a:ext>
            </a:extLst>
          </p:cNvPr>
          <p:cNvSpPr/>
          <p:nvPr/>
        </p:nvSpPr>
        <p:spPr>
          <a:xfrm>
            <a:off x="7204839" y="2357299"/>
            <a:ext cx="1003287" cy="2051478"/>
          </a:xfrm>
          <a:custGeom>
            <a:avLst/>
            <a:gdLst/>
            <a:ahLst/>
            <a:cxnLst>
              <a:cxn ang="0">
                <a:pos x="wd2" y="hd2"/>
              </a:cxn>
              <a:cxn ang="5400000">
                <a:pos x="wd2" y="hd2"/>
              </a:cxn>
              <a:cxn ang="10800000">
                <a:pos x="wd2" y="hd2"/>
              </a:cxn>
              <a:cxn ang="16200000">
                <a:pos x="wd2" y="hd2"/>
              </a:cxn>
            </a:cxnLst>
            <a:rect l="0" t="0" r="r" b="b"/>
            <a:pathLst>
              <a:path w="21600" h="21460" extrusionOk="0">
                <a:moveTo>
                  <a:pt x="12323" y="952"/>
                </a:moveTo>
                <a:cubicBezTo>
                  <a:pt x="8456" y="171"/>
                  <a:pt x="4209" y="-140"/>
                  <a:pt x="0" y="58"/>
                </a:cubicBezTo>
                <a:lnTo>
                  <a:pt x="0" y="17713"/>
                </a:lnTo>
                <a:cubicBezTo>
                  <a:pt x="3567" y="17650"/>
                  <a:pt x="7130" y="17882"/>
                  <a:pt x="10514" y="18399"/>
                </a:cubicBezTo>
                <a:cubicBezTo>
                  <a:pt x="14663" y="19033"/>
                  <a:pt x="18450" y="20078"/>
                  <a:pt x="21600" y="21460"/>
                </a:cubicBezTo>
                <a:lnTo>
                  <a:pt x="21600" y="4273"/>
                </a:lnTo>
                <a:cubicBezTo>
                  <a:pt x="19161" y="2834"/>
                  <a:pt x="15975" y="1690"/>
                  <a:pt x="12323" y="952"/>
                </a:cubicBezTo>
                <a:close/>
              </a:path>
            </a:pathLst>
          </a:custGeom>
          <a:solidFill>
            <a:schemeClr val="bg1">
              <a:lumMod val="9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0" name="Shape 59201">
            <a:extLst>
              <a:ext uri="{FF2B5EF4-FFF2-40B4-BE49-F238E27FC236}">
                <a16:creationId xmlns:a16="http://schemas.microsoft.com/office/drawing/2014/main" id="{06DCA354-3FD5-794A-97DE-AB78431022FD}"/>
              </a:ext>
            </a:extLst>
          </p:cNvPr>
          <p:cNvSpPr/>
          <p:nvPr/>
        </p:nvSpPr>
        <p:spPr>
          <a:xfrm flipH="1">
            <a:off x="8203481" y="2625795"/>
            <a:ext cx="1396197" cy="1784711"/>
          </a:xfrm>
          <a:custGeom>
            <a:avLst/>
            <a:gdLst/>
            <a:ahLst/>
            <a:cxnLst>
              <a:cxn ang="0">
                <a:pos x="wd2" y="hd2"/>
              </a:cxn>
              <a:cxn ang="5400000">
                <a:pos x="wd2" y="hd2"/>
              </a:cxn>
              <a:cxn ang="10800000">
                <a:pos x="wd2" y="hd2"/>
              </a:cxn>
              <a:cxn ang="16200000">
                <a:pos x="wd2" y="hd2"/>
              </a:cxn>
            </a:cxnLst>
            <a:rect l="0" t="0" r="r" b="b"/>
            <a:pathLst>
              <a:path w="21600" h="21430" extrusionOk="0">
                <a:moveTo>
                  <a:pt x="9720" y="103"/>
                </a:moveTo>
                <a:cubicBezTo>
                  <a:pt x="6438" y="-170"/>
                  <a:pt x="3115" y="101"/>
                  <a:pt x="0" y="898"/>
                </a:cubicBezTo>
                <a:lnTo>
                  <a:pt x="0" y="21417"/>
                </a:lnTo>
                <a:cubicBezTo>
                  <a:pt x="3493" y="20616"/>
                  <a:pt x="7135" y="20210"/>
                  <a:pt x="10797" y="20212"/>
                </a:cubicBezTo>
                <a:cubicBezTo>
                  <a:pt x="14463" y="20214"/>
                  <a:pt x="18106" y="20625"/>
                  <a:pt x="21600" y="21430"/>
                </a:cubicBezTo>
                <a:lnTo>
                  <a:pt x="21600" y="3909"/>
                </a:lnTo>
                <a:cubicBezTo>
                  <a:pt x="18261" y="1797"/>
                  <a:pt x="14119" y="468"/>
                  <a:pt x="9720" y="103"/>
                </a:cubicBezTo>
                <a:close/>
              </a:path>
            </a:pathLst>
          </a:custGeom>
          <a:solidFill>
            <a:schemeClr val="bg1">
              <a:lumMod val="6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1" name="Shape 59202">
            <a:extLst>
              <a:ext uri="{FF2B5EF4-FFF2-40B4-BE49-F238E27FC236}">
                <a16:creationId xmlns:a16="http://schemas.microsoft.com/office/drawing/2014/main" id="{73815AD5-2172-2E4A-B015-CE08ED6E0896}"/>
              </a:ext>
            </a:extLst>
          </p:cNvPr>
          <p:cNvSpPr/>
          <p:nvPr/>
        </p:nvSpPr>
        <p:spPr>
          <a:xfrm flipH="1">
            <a:off x="8203480" y="2474656"/>
            <a:ext cx="1275707" cy="1935851"/>
          </a:xfrm>
          <a:custGeom>
            <a:avLst/>
            <a:gdLst/>
            <a:ahLst/>
            <a:cxnLst>
              <a:cxn ang="0">
                <a:pos x="wd2" y="hd2"/>
              </a:cxn>
              <a:cxn ang="5400000">
                <a:pos x="wd2" y="hd2"/>
              </a:cxn>
              <a:cxn ang="10800000">
                <a:pos x="wd2" y="hd2"/>
              </a:cxn>
              <a:cxn ang="16200000">
                <a:pos x="wd2" y="hd2"/>
              </a:cxn>
            </a:cxnLst>
            <a:rect l="0" t="0" r="r" b="b"/>
            <a:pathLst>
              <a:path w="21600" h="21478" extrusionOk="0">
                <a:moveTo>
                  <a:pt x="10638" y="571"/>
                </a:moveTo>
                <a:cubicBezTo>
                  <a:pt x="7162" y="43"/>
                  <a:pt x="3565" y="-122"/>
                  <a:pt x="0" y="90"/>
                </a:cubicBezTo>
                <a:lnTo>
                  <a:pt x="0" y="18815"/>
                </a:lnTo>
                <a:cubicBezTo>
                  <a:pt x="2991" y="18552"/>
                  <a:pt x="6027" y="18543"/>
                  <a:pt x="9023" y="18788"/>
                </a:cubicBezTo>
                <a:cubicBezTo>
                  <a:pt x="13470" y="19152"/>
                  <a:pt x="17749" y="20067"/>
                  <a:pt x="21600" y="21478"/>
                </a:cubicBezTo>
                <a:lnTo>
                  <a:pt x="21600" y="3710"/>
                </a:lnTo>
                <a:cubicBezTo>
                  <a:pt x="18311" y="2240"/>
                  <a:pt x="14589" y="1172"/>
                  <a:pt x="10638" y="571"/>
                </a:cubicBezTo>
                <a:close/>
              </a:path>
            </a:pathLst>
          </a:custGeom>
          <a:solidFill>
            <a:schemeClr val="bg1">
              <a:lumMod val="7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2" name="Shape 59203">
            <a:extLst>
              <a:ext uri="{FF2B5EF4-FFF2-40B4-BE49-F238E27FC236}">
                <a16:creationId xmlns:a16="http://schemas.microsoft.com/office/drawing/2014/main" id="{14FD7AA8-D774-1349-B271-25B970A1FCAB}"/>
              </a:ext>
            </a:extLst>
          </p:cNvPr>
          <p:cNvSpPr/>
          <p:nvPr/>
        </p:nvSpPr>
        <p:spPr>
          <a:xfrm flipH="1">
            <a:off x="8203480" y="2356660"/>
            <a:ext cx="1003038" cy="2047714"/>
          </a:xfrm>
          <a:custGeom>
            <a:avLst/>
            <a:gdLst/>
            <a:ahLst/>
            <a:cxnLst>
              <a:cxn ang="0">
                <a:pos x="wd2" y="hd2"/>
              </a:cxn>
              <a:cxn ang="5400000">
                <a:pos x="wd2" y="hd2"/>
              </a:cxn>
              <a:cxn ang="10800000">
                <a:pos x="wd2" y="hd2"/>
              </a:cxn>
              <a:cxn ang="16200000">
                <a:pos x="wd2" y="hd2"/>
              </a:cxn>
            </a:cxnLst>
            <a:rect l="0" t="0" r="r" b="b"/>
            <a:pathLst>
              <a:path w="21600" h="21468" extrusionOk="0">
                <a:moveTo>
                  <a:pt x="12326" y="947"/>
                </a:moveTo>
                <a:cubicBezTo>
                  <a:pt x="8449" y="179"/>
                  <a:pt x="4209" y="-132"/>
                  <a:pt x="0" y="51"/>
                </a:cubicBezTo>
                <a:lnTo>
                  <a:pt x="0" y="17745"/>
                </a:lnTo>
                <a:cubicBezTo>
                  <a:pt x="3568" y="17684"/>
                  <a:pt x="7130" y="17917"/>
                  <a:pt x="10516" y="18433"/>
                </a:cubicBezTo>
                <a:cubicBezTo>
                  <a:pt x="14648" y="19062"/>
                  <a:pt x="18425" y="20099"/>
                  <a:pt x="21579" y="21468"/>
                </a:cubicBezTo>
                <a:lnTo>
                  <a:pt x="21600" y="4145"/>
                </a:lnTo>
                <a:cubicBezTo>
                  <a:pt x="19108" y="2760"/>
                  <a:pt x="15931" y="1661"/>
                  <a:pt x="12326" y="947"/>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3" name="Shape 59204">
            <a:extLst>
              <a:ext uri="{FF2B5EF4-FFF2-40B4-BE49-F238E27FC236}">
                <a16:creationId xmlns:a16="http://schemas.microsoft.com/office/drawing/2014/main" id="{826C3BF7-3020-DC4C-AD75-B9ACB468315C}"/>
              </a:ext>
            </a:extLst>
          </p:cNvPr>
          <p:cNvSpPr/>
          <p:nvPr/>
        </p:nvSpPr>
        <p:spPr>
          <a:xfrm>
            <a:off x="7461491" y="4170334"/>
            <a:ext cx="199713" cy="427377"/>
          </a:xfrm>
          <a:custGeom>
            <a:avLst/>
            <a:gdLst/>
            <a:ahLst/>
            <a:cxnLst>
              <a:cxn ang="0">
                <a:pos x="wd2" y="hd2"/>
              </a:cxn>
              <a:cxn ang="5400000">
                <a:pos x="wd2" y="hd2"/>
              </a:cxn>
              <a:cxn ang="10800000">
                <a:pos x="wd2" y="hd2"/>
              </a:cxn>
              <a:cxn ang="16200000">
                <a:pos x="wd2" y="hd2"/>
              </a:cxn>
            </a:cxnLst>
            <a:rect l="0" t="0" r="r" b="b"/>
            <a:pathLst>
              <a:path w="21600" h="21600" extrusionOk="0">
                <a:moveTo>
                  <a:pt x="82" y="0"/>
                </a:moveTo>
                <a:lnTo>
                  <a:pt x="0" y="21600"/>
                </a:lnTo>
                <a:lnTo>
                  <a:pt x="10775" y="18739"/>
                </a:lnTo>
                <a:lnTo>
                  <a:pt x="21550" y="21600"/>
                </a:lnTo>
                <a:lnTo>
                  <a:pt x="21600" y="1754"/>
                </a:lnTo>
                <a:cubicBezTo>
                  <a:pt x="18073" y="1261"/>
                  <a:pt x="14478" y="867"/>
                  <a:pt x="10836" y="572"/>
                </a:cubicBezTo>
                <a:cubicBezTo>
                  <a:pt x="7282" y="285"/>
                  <a:pt x="3690" y="94"/>
                  <a:pt x="82" y="0"/>
                </a:cubicBezTo>
                <a:close/>
              </a:path>
            </a:pathLst>
          </a:custGeom>
          <a:solidFill>
            <a:schemeClr val="accent1">
              <a:lumMod val="25000"/>
              <a:lumOff val="75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4" name="Shape 59206">
            <a:extLst>
              <a:ext uri="{FF2B5EF4-FFF2-40B4-BE49-F238E27FC236}">
                <a16:creationId xmlns:a16="http://schemas.microsoft.com/office/drawing/2014/main" id="{28E750B1-D4C1-F241-ACED-D68CDB0FC7E4}"/>
              </a:ext>
            </a:extLst>
          </p:cNvPr>
          <p:cNvSpPr/>
          <p:nvPr/>
        </p:nvSpPr>
        <p:spPr>
          <a:xfrm flipV="1">
            <a:off x="8201505" y="4554197"/>
            <a:ext cx="0" cy="104063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5" name="Shape 59207">
            <a:extLst>
              <a:ext uri="{FF2B5EF4-FFF2-40B4-BE49-F238E27FC236}">
                <a16:creationId xmlns:a16="http://schemas.microsoft.com/office/drawing/2014/main" id="{ACD0F130-C9DB-F743-BE11-EEB609D66986}"/>
              </a:ext>
            </a:extLst>
          </p:cNvPr>
          <p:cNvSpPr/>
          <p:nvPr/>
        </p:nvSpPr>
        <p:spPr>
          <a:xfrm flipV="1">
            <a:off x="8201505" y="1360182"/>
            <a:ext cx="0" cy="139225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36" name="Shape 59208">
            <a:extLst>
              <a:ext uri="{FF2B5EF4-FFF2-40B4-BE49-F238E27FC236}">
                <a16:creationId xmlns:a16="http://schemas.microsoft.com/office/drawing/2014/main" id="{70EA8B07-CF3B-414E-AF24-BBE9F7511877}"/>
              </a:ext>
            </a:extLst>
          </p:cNvPr>
          <p:cNvSpPr/>
          <p:nvPr/>
        </p:nvSpPr>
        <p:spPr>
          <a:xfrm rot="16200000" flipH="1" flipV="1">
            <a:off x="9838016" y="2854178"/>
            <a:ext cx="518387" cy="757287"/>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1" name="Shape 59211">
            <a:extLst>
              <a:ext uri="{FF2B5EF4-FFF2-40B4-BE49-F238E27FC236}">
                <a16:creationId xmlns:a16="http://schemas.microsoft.com/office/drawing/2014/main" id="{7225595B-FF43-5743-837D-16F62167F68F}"/>
              </a:ext>
            </a:extLst>
          </p:cNvPr>
          <p:cNvSpPr/>
          <p:nvPr/>
        </p:nvSpPr>
        <p:spPr>
          <a:xfrm flipH="1" flipV="1">
            <a:off x="6691436" y="1863767"/>
            <a:ext cx="447968" cy="577546"/>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3" name="Shape 59212">
            <a:extLst>
              <a:ext uri="{FF2B5EF4-FFF2-40B4-BE49-F238E27FC236}">
                <a16:creationId xmlns:a16="http://schemas.microsoft.com/office/drawing/2014/main" id="{67FA1401-857D-4B41-9FDE-DEC74E99C918}"/>
              </a:ext>
            </a:extLst>
          </p:cNvPr>
          <p:cNvSpPr/>
          <p:nvPr/>
        </p:nvSpPr>
        <p:spPr>
          <a:xfrm flipV="1">
            <a:off x="9204794" y="1836968"/>
            <a:ext cx="513774" cy="65399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4" name="Shape 59214">
            <a:extLst>
              <a:ext uri="{FF2B5EF4-FFF2-40B4-BE49-F238E27FC236}">
                <a16:creationId xmlns:a16="http://schemas.microsoft.com/office/drawing/2014/main" id="{D5773B72-AEFC-E648-9A0A-DEF634AE322C}"/>
              </a:ext>
            </a:extLst>
          </p:cNvPr>
          <p:cNvSpPr/>
          <p:nvPr/>
        </p:nvSpPr>
        <p:spPr>
          <a:xfrm rot="10800000" flipV="1">
            <a:off x="6624185" y="4500821"/>
            <a:ext cx="572308" cy="698373"/>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5" name="Shape 59215">
            <a:extLst>
              <a:ext uri="{FF2B5EF4-FFF2-40B4-BE49-F238E27FC236}">
                <a16:creationId xmlns:a16="http://schemas.microsoft.com/office/drawing/2014/main" id="{72F511C9-504C-B545-8019-8B82CB8B361A}"/>
              </a:ext>
            </a:extLst>
          </p:cNvPr>
          <p:cNvSpPr/>
          <p:nvPr/>
        </p:nvSpPr>
        <p:spPr>
          <a:xfrm rot="10800000" flipH="1" flipV="1">
            <a:off x="9206519" y="4500822"/>
            <a:ext cx="321924" cy="625375"/>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46" name="Shape 59218">
            <a:extLst>
              <a:ext uri="{FF2B5EF4-FFF2-40B4-BE49-F238E27FC236}">
                <a16:creationId xmlns:a16="http://schemas.microsoft.com/office/drawing/2014/main" id="{BB4318FE-E0A7-6140-A1D8-D0E6B4F63B35}"/>
              </a:ext>
            </a:extLst>
          </p:cNvPr>
          <p:cNvSpPr/>
          <p:nvPr/>
        </p:nvSpPr>
        <p:spPr>
          <a:xfrm>
            <a:off x="10325355" y="2043737"/>
            <a:ext cx="1214713" cy="1136660"/>
          </a:xfrm>
          <a:prstGeom prst="ellipse">
            <a:avLst/>
          </a:prstGeom>
          <a:solidFill>
            <a:schemeClr val="accent2"/>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47" name="Shape 59221">
            <a:extLst>
              <a:ext uri="{FF2B5EF4-FFF2-40B4-BE49-F238E27FC236}">
                <a16:creationId xmlns:a16="http://schemas.microsoft.com/office/drawing/2014/main" id="{6221A9DF-E2DD-7F48-BE94-D06223C5D2DD}"/>
              </a:ext>
            </a:extLst>
          </p:cNvPr>
          <p:cNvSpPr/>
          <p:nvPr/>
        </p:nvSpPr>
        <p:spPr>
          <a:xfrm>
            <a:off x="9438226" y="820343"/>
            <a:ext cx="1214714" cy="1136660"/>
          </a:xfrm>
          <a:prstGeom prst="ellipse">
            <a:avLst/>
          </a:prstGeom>
          <a:solidFill>
            <a:schemeClr val="accent1">
              <a:lumMod val="90000"/>
              <a:lumOff val="1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48" name="Shape 59224">
            <a:extLst>
              <a:ext uri="{FF2B5EF4-FFF2-40B4-BE49-F238E27FC236}">
                <a16:creationId xmlns:a16="http://schemas.microsoft.com/office/drawing/2014/main" id="{34423D7E-3BE6-014A-A351-10FB85C56104}"/>
              </a:ext>
            </a:extLst>
          </p:cNvPr>
          <p:cNvSpPr/>
          <p:nvPr/>
        </p:nvSpPr>
        <p:spPr>
          <a:xfrm>
            <a:off x="5785543" y="817005"/>
            <a:ext cx="1214714" cy="1136660"/>
          </a:xfrm>
          <a:prstGeom prst="ellipse">
            <a:avLst/>
          </a:prstGeom>
          <a:solidFill>
            <a:schemeClr val="accent4">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49" name="Shape 59227">
            <a:extLst>
              <a:ext uri="{FF2B5EF4-FFF2-40B4-BE49-F238E27FC236}">
                <a16:creationId xmlns:a16="http://schemas.microsoft.com/office/drawing/2014/main" id="{4EEE35FB-F13E-E147-92B4-3DDF370EA312}"/>
              </a:ext>
            </a:extLst>
          </p:cNvPr>
          <p:cNvSpPr/>
          <p:nvPr/>
        </p:nvSpPr>
        <p:spPr>
          <a:xfrm>
            <a:off x="7594717" y="249397"/>
            <a:ext cx="1214714" cy="1136660"/>
          </a:xfrm>
          <a:prstGeom prst="ellipse">
            <a:avLst/>
          </a:prstGeom>
          <a:solidFill>
            <a:schemeClr val="accent1"/>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50" name="Shape 59230">
            <a:extLst>
              <a:ext uri="{FF2B5EF4-FFF2-40B4-BE49-F238E27FC236}">
                <a16:creationId xmlns:a16="http://schemas.microsoft.com/office/drawing/2014/main" id="{BCC6D250-BD9B-B44C-AD45-480F3D5F9C9E}"/>
              </a:ext>
            </a:extLst>
          </p:cNvPr>
          <p:cNvSpPr/>
          <p:nvPr/>
        </p:nvSpPr>
        <p:spPr>
          <a:xfrm>
            <a:off x="10604691" y="3687482"/>
            <a:ext cx="1363200" cy="1329934"/>
          </a:xfrm>
          <a:prstGeom prst="ellipse">
            <a:avLst/>
          </a:prstGeom>
          <a:solidFill>
            <a:schemeClr val="accent2">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51" name="Shape 59233">
            <a:extLst>
              <a:ext uri="{FF2B5EF4-FFF2-40B4-BE49-F238E27FC236}">
                <a16:creationId xmlns:a16="http://schemas.microsoft.com/office/drawing/2014/main" id="{E8335918-488E-FF4C-9AF0-0C3B1DF1155B}"/>
              </a:ext>
            </a:extLst>
          </p:cNvPr>
          <p:cNvSpPr/>
          <p:nvPr/>
        </p:nvSpPr>
        <p:spPr>
          <a:xfrm>
            <a:off x="7594717" y="5568956"/>
            <a:ext cx="1214714" cy="1136660"/>
          </a:xfrm>
          <a:prstGeom prst="ellipse">
            <a:avLst/>
          </a:prstGeom>
          <a:solidFill>
            <a:schemeClr val="accent5">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52" name="Shape 59236">
            <a:extLst>
              <a:ext uri="{FF2B5EF4-FFF2-40B4-BE49-F238E27FC236}">
                <a16:creationId xmlns:a16="http://schemas.microsoft.com/office/drawing/2014/main" id="{B4FA75E9-4DBA-DC42-8D75-A0C96CCA4E1C}"/>
              </a:ext>
            </a:extLst>
          </p:cNvPr>
          <p:cNvSpPr/>
          <p:nvPr/>
        </p:nvSpPr>
        <p:spPr>
          <a:xfrm>
            <a:off x="4677559" y="2118584"/>
            <a:ext cx="1214713" cy="1136660"/>
          </a:xfrm>
          <a:prstGeom prst="ellipse">
            <a:avLst/>
          </a:prstGeom>
          <a:solidFill>
            <a:schemeClr val="accent4"/>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53" name="Shape 59239">
            <a:extLst>
              <a:ext uri="{FF2B5EF4-FFF2-40B4-BE49-F238E27FC236}">
                <a16:creationId xmlns:a16="http://schemas.microsoft.com/office/drawing/2014/main" id="{F88B4646-CEEB-A24C-AEA8-FF6776EF728D}"/>
              </a:ext>
            </a:extLst>
          </p:cNvPr>
          <p:cNvSpPr/>
          <p:nvPr/>
        </p:nvSpPr>
        <p:spPr>
          <a:xfrm>
            <a:off x="5659855" y="5017416"/>
            <a:ext cx="1214714" cy="1136660"/>
          </a:xfrm>
          <a:prstGeom prst="ellipse">
            <a:avLst/>
          </a:prstGeom>
          <a:solidFill>
            <a:schemeClr val="accent3">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62" name="Content Placeholder 2"/>
          <p:cNvSpPr txBox="1">
            <a:spLocks/>
          </p:cNvSpPr>
          <p:nvPr/>
        </p:nvSpPr>
        <p:spPr>
          <a:xfrm>
            <a:off x="4790036" y="2288159"/>
            <a:ext cx="1102236"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Designing competency standards for greener jobs</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3" name="Shape 59214">
            <a:extLst>
              <a:ext uri="{FF2B5EF4-FFF2-40B4-BE49-F238E27FC236}">
                <a16:creationId xmlns:a16="http://schemas.microsoft.com/office/drawing/2014/main" id="{D5773B72-AEFC-E648-9A0A-DEF634AE322C}"/>
              </a:ext>
            </a:extLst>
          </p:cNvPr>
          <p:cNvSpPr/>
          <p:nvPr/>
        </p:nvSpPr>
        <p:spPr>
          <a:xfrm rot="10800000" flipV="1">
            <a:off x="5892274" y="3624747"/>
            <a:ext cx="783442" cy="522982"/>
          </a:xfrm>
          <a:prstGeom prst="line">
            <a:avLst/>
          </a:prstGeom>
          <a:noFill/>
          <a:ln w="38100" cap="flat">
            <a:solidFill>
              <a:schemeClr val="bg1">
                <a:lumMod val="85000"/>
              </a:schemeClr>
            </a:solidFill>
            <a:prstDash val="solid"/>
            <a:miter lim="400000"/>
          </a:ln>
          <a:effectLst/>
        </p:spPr>
        <p:txBody>
          <a:bodyPr wrap="square" lIns="71438" tIns="71438" rIns="71438" bIns="71438"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63" b="0" i="0" u="none" strike="noStrike" kern="1200" cap="none" spc="0" normalizeH="0" baseline="0" noProof="0" dirty="0">
              <a:ln>
                <a:noFill/>
              </a:ln>
              <a:solidFill>
                <a:srgbClr val="230050"/>
              </a:solidFill>
              <a:effectLst/>
              <a:uLnTx/>
              <a:uFillTx/>
              <a:latin typeface="Lato Light" panose="020F0502020204030203" pitchFamily="34" charset="0"/>
              <a:ea typeface="+mn-ea"/>
              <a:cs typeface="Arial" charset="0"/>
            </a:endParaRPr>
          </a:p>
        </p:txBody>
      </p:sp>
      <p:sp>
        <p:nvSpPr>
          <p:cNvPr id="64" name="Shape 59239">
            <a:extLst>
              <a:ext uri="{FF2B5EF4-FFF2-40B4-BE49-F238E27FC236}">
                <a16:creationId xmlns:a16="http://schemas.microsoft.com/office/drawing/2014/main" id="{F88B4646-CEEB-A24C-AEA8-FF6776EF728D}"/>
              </a:ext>
            </a:extLst>
          </p:cNvPr>
          <p:cNvSpPr/>
          <p:nvPr/>
        </p:nvSpPr>
        <p:spPr>
          <a:xfrm>
            <a:off x="4677561" y="3690087"/>
            <a:ext cx="1214714" cy="1136660"/>
          </a:xfrm>
          <a:prstGeom prst="ellipse">
            <a:avLst/>
          </a:prstGeom>
          <a:solidFill>
            <a:schemeClr val="accent3">
              <a:lumMod val="50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65" name="Shape 59239">
            <a:extLst>
              <a:ext uri="{FF2B5EF4-FFF2-40B4-BE49-F238E27FC236}">
                <a16:creationId xmlns:a16="http://schemas.microsoft.com/office/drawing/2014/main" id="{F88B4646-CEEB-A24C-AEA8-FF6776EF728D}"/>
              </a:ext>
            </a:extLst>
          </p:cNvPr>
          <p:cNvSpPr/>
          <p:nvPr/>
        </p:nvSpPr>
        <p:spPr>
          <a:xfrm>
            <a:off x="9252602" y="5027492"/>
            <a:ext cx="1214714" cy="1136660"/>
          </a:xfrm>
          <a:prstGeom prst="ellipse">
            <a:avLst/>
          </a:prstGeom>
          <a:solidFill>
            <a:schemeClr val="accent5">
              <a:lumMod val="75000"/>
            </a:schemeClr>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5063" b="0" i="0" u="none" strike="noStrike" kern="1200" cap="none" spc="0" normalizeH="0" baseline="0" noProof="0" dirty="0">
              <a:ln>
                <a:noFill/>
              </a:ln>
              <a:solidFill>
                <a:srgbClr val="FFFFFF"/>
              </a:solidFill>
              <a:effectLst/>
              <a:uLnTx/>
              <a:uFillTx/>
              <a:latin typeface="Lato Light" panose="020F0502020204030203" pitchFamily="34" charset="0"/>
              <a:ea typeface="+mn-ea"/>
              <a:cs typeface="Arial" charset="0"/>
            </a:endParaRPr>
          </a:p>
        </p:txBody>
      </p:sp>
      <p:sp>
        <p:nvSpPr>
          <p:cNvPr id="67" name="Content Placeholder 2"/>
          <p:cNvSpPr txBox="1">
            <a:spLocks/>
          </p:cNvSpPr>
          <p:nvPr/>
        </p:nvSpPr>
        <p:spPr>
          <a:xfrm>
            <a:off x="5807821" y="1090375"/>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Developing and implementing green curricula</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8" name="Content Placeholder 2"/>
          <p:cNvSpPr txBox="1">
            <a:spLocks/>
          </p:cNvSpPr>
          <p:nvPr/>
        </p:nvSpPr>
        <p:spPr>
          <a:xfrm>
            <a:off x="7629026" y="552864"/>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4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Going green in training</a:t>
            </a:r>
            <a:endParaRPr kumimoji="0" lang="en-GB" sz="14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69" name="Content Placeholder 2"/>
          <p:cNvSpPr txBox="1">
            <a:spLocks/>
          </p:cNvSpPr>
          <p:nvPr/>
        </p:nvSpPr>
        <p:spPr>
          <a:xfrm>
            <a:off x="9469528" y="1023535"/>
            <a:ext cx="1363200"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Assessment packages to support greener learning</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0" name="Content Placeholder 2"/>
          <p:cNvSpPr txBox="1">
            <a:spLocks/>
          </p:cNvSpPr>
          <p:nvPr/>
        </p:nvSpPr>
        <p:spPr>
          <a:xfrm>
            <a:off x="10475853" y="2262371"/>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4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Towards a greener campus</a:t>
            </a:r>
            <a:endParaRPr kumimoji="0" lang="en-GB" sz="14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1" name="Content Placeholder 2"/>
          <p:cNvSpPr txBox="1">
            <a:spLocks/>
          </p:cNvSpPr>
          <p:nvPr/>
        </p:nvSpPr>
        <p:spPr>
          <a:xfrm>
            <a:off x="10638222" y="3849140"/>
            <a:ext cx="1363200"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Greening the professional development of teachers / in-company trainers</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2" name="Content Placeholder 2"/>
          <p:cNvSpPr txBox="1">
            <a:spLocks/>
          </p:cNvSpPr>
          <p:nvPr/>
        </p:nvSpPr>
        <p:spPr>
          <a:xfrm>
            <a:off x="9315092" y="5329235"/>
            <a:ext cx="1212307"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4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Sensitizing enterprises</a:t>
            </a:r>
            <a:endParaRPr kumimoji="0" lang="en-GB" sz="14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75" name="Content Placeholder 2"/>
          <p:cNvSpPr txBox="1">
            <a:spLocks/>
          </p:cNvSpPr>
          <p:nvPr/>
        </p:nvSpPr>
        <p:spPr>
          <a:xfrm>
            <a:off x="5748416" y="5217258"/>
            <a:ext cx="1161922"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Mainstreaming: from piloting to the whole system</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55" name="Content Placeholder 2"/>
          <p:cNvSpPr txBox="1">
            <a:spLocks/>
          </p:cNvSpPr>
          <p:nvPr/>
        </p:nvSpPr>
        <p:spPr>
          <a:xfrm>
            <a:off x="7594717" y="5774717"/>
            <a:ext cx="1363200"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1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How to support greening of skills for the informal economy</a:t>
            </a:r>
            <a:endParaRPr kumimoji="0" lang="en-GB" sz="11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sp>
        <p:nvSpPr>
          <p:cNvPr id="56" name="Content Placeholder 2"/>
          <p:cNvSpPr txBox="1">
            <a:spLocks/>
          </p:cNvSpPr>
          <p:nvPr/>
        </p:nvSpPr>
        <p:spPr>
          <a:xfrm>
            <a:off x="4784922" y="3907885"/>
            <a:ext cx="1161922"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Font typeface="Wingdings" panose="05000000000000000000" pitchFamily="2" charset="2"/>
              <a:buNone/>
              <a:tabLst/>
              <a:defRPr/>
            </a:pPr>
            <a:r>
              <a:rPr kumimoji="0" lang="en-GB" sz="1400" b="1"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rPr>
              <a:t>Greening TVET: an overview</a:t>
            </a:r>
            <a:endParaRPr kumimoji="0" lang="en-GB" sz="1400" b="0" i="0" u="none" strike="noStrike" kern="0" cap="none" spc="0" normalizeH="0" baseline="0" noProof="0" dirty="0">
              <a:ln>
                <a:noFill/>
              </a:ln>
              <a:solidFill>
                <a:prstClr val="white"/>
              </a:solidFill>
              <a:effectLst/>
              <a:uLnTx/>
              <a:uFillTx/>
              <a:latin typeface="Overpass" panose="00000500000000000000" pitchFamily="2" charset="0"/>
              <a:ea typeface="+mn-ea"/>
              <a:cs typeface="Arial" panose="020B0604020202020204" pitchFamily="34" charset="0"/>
            </a:endParaRPr>
          </a:p>
        </p:txBody>
      </p:sp>
      <p:pic>
        <p:nvPicPr>
          <p:cNvPr id="57" name="Picture 56">
            <a:extLst>
              <a:ext uri="{FF2B5EF4-FFF2-40B4-BE49-F238E27FC236}">
                <a16:creationId xmlns:a16="http://schemas.microsoft.com/office/drawing/2014/main" id="{CF1B0BA6-53BC-4741-8185-161471F19F70}"/>
              </a:ext>
            </a:extLst>
          </p:cNvPr>
          <p:cNvPicPr>
            <a:picLocks noChangeAspect="1"/>
          </p:cNvPicPr>
          <p:nvPr/>
        </p:nvPicPr>
        <p:blipFill>
          <a:blip r:embed="rId3"/>
          <a:stretch>
            <a:fillRect/>
          </a:stretch>
        </p:blipFill>
        <p:spPr>
          <a:xfrm>
            <a:off x="7578376" y="2507329"/>
            <a:ext cx="1239161" cy="1731246"/>
          </a:xfrm>
          <a:prstGeom prst="rect">
            <a:avLst/>
          </a:prstGeom>
        </p:spPr>
      </p:pic>
      <p:sp>
        <p:nvSpPr>
          <p:cNvPr id="58" name="Footer Placeholder 5">
            <a:extLst>
              <a:ext uri="{FF2B5EF4-FFF2-40B4-BE49-F238E27FC236}">
                <a16:creationId xmlns:a16="http://schemas.microsoft.com/office/drawing/2014/main" id="{DC3F65AC-49DB-4ACE-8325-D4C8515A1E8A}"/>
              </a:ext>
            </a:extLst>
          </p:cNvPr>
          <p:cNvSpPr>
            <a:spLocks noGrp="1"/>
          </p:cNvSpPr>
          <p:nvPr>
            <p:ph type="ftr" sz="quarter" idx="11"/>
          </p:nvPr>
        </p:nvSpPr>
        <p:spPr>
          <a:xfrm>
            <a:off x="271754" y="6525616"/>
            <a:ext cx="5605462" cy="180000"/>
          </a:xfrm>
        </p:spPr>
        <p:txBody>
          <a:bodyPr/>
          <a:lstStyle/>
          <a:p>
            <a:r>
              <a:rPr lang="en-GB" dirty="0"/>
              <a:t>Advancing social justice, promoting decent work</a:t>
            </a:r>
          </a:p>
        </p:txBody>
      </p:sp>
      <p:sp>
        <p:nvSpPr>
          <p:cNvPr id="3" name="Rectangle: Rounded Corners 2">
            <a:extLst>
              <a:ext uri="{FF2B5EF4-FFF2-40B4-BE49-F238E27FC236}">
                <a16:creationId xmlns:a16="http://schemas.microsoft.com/office/drawing/2014/main" id="{93D2DEBA-FE7A-4385-D5C9-0EDB73756F24}"/>
              </a:ext>
            </a:extLst>
          </p:cNvPr>
          <p:cNvSpPr/>
          <p:nvPr/>
        </p:nvSpPr>
        <p:spPr>
          <a:xfrm>
            <a:off x="424041" y="1951827"/>
            <a:ext cx="4159565" cy="4431001"/>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3">
            <a:extLst>
              <a:ext uri="{FF2B5EF4-FFF2-40B4-BE49-F238E27FC236}">
                <a16:creationId xmlns:a16="http://schemas.microsoft.com/office/drawing/2014/main" id="{7DDEEBC1-B035-54B6-AFE2-B39C501D56C6}"/>
              </a:ext>
            </a:extLst>
          </p:cNvPr>
          <p:cNvSpPr txBox="1">
            <a:spLocks/>
          </p:cNvSpPr>
          <p:nvPr/>
        </p:nvSpPr>
        <p:spPr>
          <a:xfrm>
            <a:off x="588880" y="2177355"/>
            <a:ext cx="4410387" cy="4385474"/>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Aims </a:t>
            </a:r>
          </a:p>
          <a:p>
            <a:pPr marL="285750" indent="-285750">
              <a:spcBef>
                <a:spcPts val="600"/>
              </a:spcBef>
              <a:buClr>
                <a:schemeClr val="accent2"/>
              </a:buClr>
              <a:buFont typeface="Webdings" panose="05030102010509060703" pitchFamily="18" charset="2"/>
              <a:buChar char="4"/>
            </a:pPr>
            <a:r>
              <a:rPr lang="en-GB" b="0" dirty="0">
                <a:solidFill>
                  <a:schemeClr val="accent1"/>
                </a:solidFill>
              </a:rPr>
              <a:t>Provides practical ‘how-to’ guidance </a:t>
            </a:r>
          </a:p>
          <a:p>
            <a:pPr marL="285750" indent="-285750">
              <a:spcBef>
                <a:spcPts val="600"/>
              </a:spcBef>
              <a:buClr>
                <a:schemeClr val="accent2"/>
              </a:buClr>
              <a:buFont typeface="Webdings" panose="05030102010509060703" pitchFamily="18" charset="2"/>
              <a:buChar char="4"/>
            </a:pPr>
            <a:r>
              <a:rPr lang="en-GB" b="0" dirty="0">
                <a:solidFill>
                  <a:schemeClr val="accent1"/>
                </a:solidFill>
              </a:rPr>
              <a:t>For policy-making and delivery</a:t>
            </a:r>
          </a:p>
          <a:p>
            <a:pPr marL="285750" indent="-285750">
              <a:spcBef>
                <a:spcPts val="600"/>
              </a:spcBef>
              <a:buClr>
                <a:schemeClr val="accent2"/>
              </a:buClr>
              <a:buFont typeface="Webdings" panose="05030102010509060703" pitchFamily="18" charset="2"/>
              <a:buChar char="4"/>
            </a:pPr>
            <a:r>
              <a:rPr lang="en-GB" b="0" dirty="0">
                <a:solidFill>
                  <a:schemeClr val="accent1"/>
                </a:solidFill>
              </a:rPr>
              <a:t>From national to local level</a:t>
            </a:r>
          </a:p>
          <a:p>
            <a:pPr marL="285750" indent="-285750">
              <a:spcBef>
                <a:spcPts val="600"/>
              </a:spcBef>
              <a:buClr>
                <a:schemeClr val="accent2"/>
              </a:buClr>
              <a:buFont typeface="Webdings" panose="05030102010509060703" pitchFamily="18" charset="2"/>
              <a:buChar char="4"/>
            </a:pPr>
            <a:r>
              <a:rPr lang="en-GB" b="0" dirty="0">
                <a:solidFill>
                  <a:schemeClr val="accent1"/>
                </a:solidFill>
              </a:rPr>
              <a:t>Relevant to everyone involved: </a:t>
            </a:r>
          </a:p>
          <a:p>
            <a:pPr marL="537750" lvl="2" indent="-285750">
              <a:buFont typeface="Wingdings" panose="05000000000000000000" pitchFamily="2" charset="2"/>
              <a:buChar char="ü"/>
            </a:pPr>
            <a:r>
              <a:rPr lang="en-GB" dirty="0">
                <a:solidFill>
                  <a:schemeClr val="accent1"/>
                </a:solidFill>
              </a:rPr>
              <a:t>Policy-makers </a:t>
            </a:r>
          </a:p>
          <a:p>
            <a:pPr marL="537750" lvl="2" indent="-285750">
              <a:buFont typeface="Wingdings" panose="05000000000000000000" pitchFamily="2" charset="2"/>
              <a:buChar char="ü"/>
            </a:pPr>
            <a:r>
              <a:rPr lang="en-GB" dirty="0">
                <a:solidFill>
                  <a:schemeClr val="accent1"/>
                </a:solidFill>
              </a:rPr>
              <a:t>Social partners</a:t>
            </a:r>
          </a:p>
          <a:p>
            <a:pPr marL="537750" lvl="2" indent="-285750">
              <a:buFont typeface="Wingdings" panose="05000000000000000000" pitchFamily="2" charset="2"/>
              <a:buChar char="ü"/>
            </a:pPr>
            <a:r>
              <a:rPr lang="en-GB" dirty="0">
                <a:solidFill>
                  <a:schemeClr val="accent1"/>
                </a:solidFill>
              </a:rPr>
              <a:t>Employers </a:t>
            </a:r>
          </a:p>
          <a:p>
            <a:pPr marL="537750" lvl="2" indent="-285750">
              <a:buFont typeface="Wingdings" panose="05000000000000000000" pitchFamily="2" charset="2"/>
              <a:buChar char="ü"/>
            </a:pPr>
            <a:r>
              <a:rPr lang="en-GB" dirty="0">
                <a:solidFill>
                  <a:schemeClr val="accent1"/>
                </a:solidFill>
              </a:rPr>
              <a:t>School leaders </a:t>
            </a:r>
          </a:p>
          <a:p>
            <a:pPr marL="537750" lvl="2" indent="-285750">
              <a:buFont typeface="Wingdings" panose="05000000000000000000" pitchFamily="2" charset="2"/>
              <a:buChar char="ü"/>
            </a:pPr>
            <a:r>
              <a:rPr lang="en-GB" dirty="0">
                <a:solidFill>
                  <a:schemeClr val="accent1"/>
                </a:solidFill>
              </a:rPr>
              <a:t>Teachers and trainers</a:t>
            </a:r>
          </a:p>
          <a:p>
            <a:pPr marL="537750" lvl="2" indent="-285750">
              <a:buFont typeface="Wingdings" panose="05000000000000000000" pitchFamily="2" charset="2"/>
              <a:buChar char="ü"/>
            </a:pPr>
            <a:r>
              <a:rPr lang="en-GB" dirty="0">
                <a:solidFill>
                  <a:schemeClr val="accent1"/>
                </a:solidFill>
              </a:rPr>
              <a:t>Civil society</a:t>
            </a:r>
          </a:p>
        </p:txBody>
      </p:sp>
    </p:spTree>
    <p:extLst>
      <p:ext uri="{BB962C8B-B14F-4D97-AF65-F5344CB8AC3E}">
        <p14:creationId xmlns:p14="http://schemas.microsoft.com/office/powerpoint/2010/main" val="2436571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20366-7721-4DE2-A5B6-76934EF916C9}"/>
              </a:ext>
            </a:extLst>
          </p:cNvPr>
          <p:cNvSpPr>
            <a:spLocks noGrp="1"/>
          </p:cNvSpPr>
          <p:nvPr>
            <p:ph type="title"/>
          </p:nvPr>
        </p:nvSpPr>
        <p:spPr/>
        <p:txBody>
          <a:bodyPr/>
          <a:lstStyle/>
          <a:p>
            <a:r>
              <a:rPr lang="en-US" dirty="0"/>
              <a:t>Benefits of the tool </a:t>
            </a:r>
            <a:endParaRPr lang="en-GB" dirty="0"/>
          </a:p>
        </p:txBody>
      </p:sp>
      <p:sp>
        <p:nvSpPr>
          <p:cNvPr id="5" name="Date Placeholder 4">
            <a:extLst>
              <a:ext uri="{FF2B5EF4-FFF2-40B4-BE49-F238E27FC236}">
                <a16:creationId xmlns:a16="http://schemas.microsoft.com/office/drawing/2014/main" id="{3BFD38BA-1C49-4599-B37E-CA2C15296F78}"/>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875E4A86-8490-4D76-99F8-AC4BE75AECA0}"/>
              </a:ext>
            </a:extLst>
          </p:cNvPr>
          <p:cNvSpPr>
            <a:spLocks noGrp="1"/>
          </p:cNvSpPr>
          <p:nvPr>
            <p:ph type="ftr" sz="quarter" idx="11"/>
          </p:nvPr>
        </p:nvSpPr>
        <p:spPr/>
        <p:txBody>
          <a:bodyPr/>
          <a:lstStyle/>
          <a:p>
            <a:r>
              <a:rPr lang="en-GB"/>
              <a:t>Advancing social justice, promoting decent work</a:t>
            </a:r>
          </a:p>
        </p:txBody>
      </p:sp>
      <p:sp>
        <p:nvSpPr>
          <p:cNvPr id="13" name="Rectangle: Rounded Corners 12">
            <a:extLst>
              <a:ext uri="{FF2B5EF4-FFF2-40B4-BE49-F238E27FC236}">
                <a16:creationId xmlns:a16="http://schemas.microsoft.com/office/drawing/2014/main" id="{EF3B4794-AAA8-4D49-8081-82483BE120E9}"/>
              </a:ext>
            </a:extLst>
          </p:cNvPr>
          <p:cNvSpPr/>
          <p:nvPr/>
        </p:nvSpPr>
        <p:spPr>
          <a:xfrm>
            <a:off x="354927" y="2219245"/>
            <a:ext cx="5741074" cy="3929578"/>
          </a:xfrm>
          <a:prstGeom prst="roundRect">
            <a:avLst/>
          </a:pr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D7E11DE-5FC2-4CAB-B217-0B3B81D958B5}"/>
              </a:ext>
            </a:extLst>
          </p:cNvPr>
          <p:cNvSpPr txBox="1"/>
          <p:nvPr/>
        </p:nvSpPr>
        <p:spPr>
          <a:xfrm>
            <a:off x="495526" y="2393949"/>
            <a:ext cx="5467529" cy="3754874"/>
          </a:xfrm>
          <a:prstGeom prst="rect">
            <a:avLst/>
          </a:prstGeom>
          <a:noFill/>
        </p:spPr>
        <p:txBody>
          <a:bodyPr wrap="square">
            <a:spAutoFit/>
          </a:bodyPr>
          <a:lstStyle/>
          <a:p>
            <a:pPr>
              <a:spcBef>
                <a:spcPts val="600"/>
              </a:spcBef>
              <a:buClr>
                <a:schemeClr val="accent2"/>
              </a:buClr>
            </a:pPr>
            <a:r>
              <a:rPr lang="en-GB" b="1" dirty="0">
                <a:solidFill>
                  <a:schemeClr val="accent2"/>
                </a:solidFill>
              </a:rPr>
              <a:t>Piloting countries (2021-2022)</a:t>
            </a:r>
          </a:p>
          <a:p>
            <a:pPr marL="285750" indent="-285750">
              <a:spcBef>
                <a:spcPts val="600"/>
              </a:spcBef>
              <a:buClr>
                <a:schemeClr val="accent2"/>
              </a:buClr>
              <a:buFont typeface="Webdings" panose="05030102010509060703" pitchFamily="18" charset="2"/>
              <a:buChar char="4"/>
            </a:pPr>
            <a:r>
              <a:rPr lang="en-GB" b="1" dirty="0">
                <a:solidFill>
                  <a:schemeClr val="accent1"/>
                </a:solidFill>
              </a:rPr>
              <a:t>Specific support measures</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Ghana (sector skills bodies)</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Zimbabwe (</a:t>
            </a:r>
            <a:r>
              <a:rPr lang="en-GB" dirty="0" err="1">
                <a:solidFill>
                  <a:schemeClr val="accent1"/>
                </a:solidFill>
              </a:rPr>
              <a:t>ToT</a:t>
            </a:r>
            <a:r>
              <a:rPr lang="en-GB" dirty="0">
                <a:solidFill>
                  <a:schemeClr val="accent1"/>
                </a:solidFill>
              </a:rPr>
              <a:t> &amp; TVET action plan development)  </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Zambia (assessment of greening priorities at a Regional Training Centre) </a:t>
            </a:r>
          </a:p>
          <a:p>
            <a:pPr marL="285750" indent="-285750">
              <a:spcBef>
                <a:spcPts val="600"/>
              </a:spcBef>
              <a:buClr>
                <a:schemeClr val="accent2"/>
              </a:buClr>
              <a:buFont typeface="Webdings" panose="05030102010509060703" pitchFamily="18" charset="2"/>
              <a:buChar char="4"/>
            </a:pPr>
            <a:r>
              <a:rPr lang="en-GB" b="1" dirty="0">
                <a:solidFill>
                  <a:schemeClr val="accent1"/>
                </a:solidFill>
              </a:rPr>
              <a:t>Coaching programmes </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Cambodia </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Thailand </a:t>
            </a:r>
          </a:p>
          <a:p>
            <a:pPr marL="742950" lvl="1" indent="-285750">
              <a:spcBef>
                <a:spcPts val="600"/>
              </a:spcBef>
              <a:buClr>
                <a:schemeClr val="accent2"/>
              </a:buClr>
              <a:buFont typeface="Wingdings" panose="05000000000000000000" pitchFamily="2" charset="2"/>
              <a:buChar char="ü"/>
            </a:pPr>
            <a:r>
              <a:rPr lang="en-GB" dirty="0">
                <a:solidFill>
                  <a:schemeClr val="accent1"/>
                </a:solidFill>
              </a:rPr>
              <a:t>Philippines</a:t>
            </a:r>
          </a:p>
        </p:txBody>
      </p:sp>
      <p:sp>
        <p:nvSpPr>
          <p:cNvPr id="15" name="Rectangle: Rounded Corners 14">
            <a:extLst>
              <a:ext uri="{FF2B5EF4-FFF2-40B4-BE49-F238E27FC236}">
                <a16:creationId xmlns:a16="http://schemas.microsoft.com/office/drawing/2014/main" id="{E323ED25-2972-4AB2-B7DA-2ED5C283A33A}"/>
              </a:ext>
            </a:extLst>
          </p:cNvPr>
          <p:cNvSpPr/>
          <p:nvPr/>
        </p:nvSpPr>
        <p:spPr>
          <a:xfrm>
            <a:off x="6352160" y="2143195"/>
            <a:ext cx="5605463" cy="3929578"/>
          </a:xfrm>
          <a:prstGeom prst="round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3">
            <a:extLst>
              <a:ext uri="{FF2B5EF4-FFF2-40B4-BE49-F238E27FC236}">
                <a16:creationId xmlns:a16="http://schemas.microsoft.com/office/drawing/2014/main" id="{F6DA9AA9-AF45-4792-3D99-1B8352B140F6}"/>
              </a:ext>
            </a:extLst>
          </p:cNvPr>
          <p:cNvSpPr txBox="1">
            <a:spLocks/>
          </p:cNvSpPr>
          <p:nvPr/>
        </p:nvSpPr>
        <p:spPr>
          <a:xfrm>
            <a:off x="6597224" y="2404621"/>
            <a:ext cx="5360400" cy="2547179"/>
          </a:xfrm>
          <a:prstGeom prst="rect">
            <a:avLst/>
          </a:prstGeom>
        </p:spPr>
        <p:txBody>
          <a:bodyPr vert="horz" lIns="0" tIns="0" rIns="0" bIns="0" rtlCol="0">
            <a:noAutofit/>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Opportunities </a:t>
            </a:r>
          </a:p>
          <a:p>
            <a:pPr marL="285750" indent="-285750">
              <a:spcBef>
                <a:spcPts val="600"/>
              </a:spcBef>
              <a:buClr>
                <a:schemeClr val="accent2"/>
              </a:buClr>
              <a:buFont typeface="Webdings" panose="05030102010509060703" pitchFamily="18" charset="2"/>
              <a:buChar char="4"/>
            </a:pPr>
            <a:r>
              <a:rPr lang="en-GB" sz="2000" b="0" dirty="0">
                <a:solidFill>
                  <a:schemeClr val="accent1"/>
                </a:solidFill>
              </a:rPr>
              <a:t>Not just to green TVET</a:t>
            </a:r>
          </a:p>
          <a:p>
            <a:pPr marL="285750" indent="-285750">
              <a:spcBef>
                <a:spcPts val="600"/>
              </a:spcBef>
              <a:buClr>
                <a:schemeClr val="accent2"/>
              </a:buClr>
              <a:buFont typeface="Webdings" panose="05030102010509060703" pitchFamily="18" charset="2"/>
              <a:buChar char="4"/>
            </a:pPr>
            <a:r>
              <a:rPr lang="en-GB" sz="2000" b="0" dirty="0">
                <a:solidFill>
                  <a:schemeClr val="accent1"/>
                </a:solidFill>
              </a:rPr>
              <a:t>But </a:t>
            </a:r>
            <a:r>
              <a:rPr lang="en-GB" sz="2000" dirty="0">
                <a:solidFill>
                  <a:schemeClr val="accent1"/>
                </a:solidFill>
              </a:rPr>
              <a:t>to upgrade structures and processes </a:t>
            </a:r>
            <a:r>
              <a:rPr lang="en-GB" sz="2000" b="0" dirty="0">
                <a:solidFill>
                  <a:schemeClr val="accent1"/>
                </a:solidFill>
              </a:rPr>
              <a:t>more widely</a:t>
            </a:r>
          </a:p>
          <a:p>
            <a:pPr marL="285750" indent="-285750">
              <a:spcBef>
                <a:spcPts val="600"/>
              </a:spcBef>
              <a:buClr>
                <a:schemeClr val="accent2"/>
              </a:buClr>
              <a:buFont typeface="Webdings" panose="05030102010509060703" pitchFamily="18" charset="2"/>
              <a:buChar char="4"/>
            </a:pPr>
            <a:r>
              <a:rPr lang="en-GB" sz="2000" b="0" dirty="0">
                <a:solidFill>
                  <a:schemeClr val="accent1"/>
                </a:solidFill>
              </a:rPr>
              <a:t>And to </a:t>
            </a:r>
            <a:r>
              <a:rPr lang="en-GB" sz="2000" dirty="0">
                <a:solidFill>
                  <a:schemeClr val="accent1"/>
                </a:solidFill>
              </a:rPr>
              <a:t>link to wider social and economic greening strategies</a:t>
            </a:r>
          </a:p>
          <a:p>
            <a:pPr marL="285750" indent="-285750">
              <a:spcBef>
                <a:spcPts val="600"/>
              </a:spcBef>
              <a:buClr>
                <a:schemeClr val="accent2"/>
              </a:buClr>
              <a:buFont typeface="Webdings" panose="05030102010509060703" pitchFamily="18" charset="2"/>
              <a:buChar char="4"/>
            </a:pPr>
            <a:r>
              <a:rPr lang="en-GB" sz="2000" b="0" dirty="0">
                <a:solidFill>
                  <a:schemeClr val="accent1"/>
                </a:solidFill>
              </a:rPr>
              <a:t>Both </a:t>
            </a:r>
            <a:r>
              <a:rPr lang="en-GB" sz="2000" dirty="0">
                <a:solidFill>
                  <a:schemeClr val="accent1"/>
                </a:solidFill>
              </a:rPr>
              <a:t>learning</a:t>
            </a:r>
            <a:r>
              <a:rPr lang="en-GB" sz="2000" b="0" dirty="0">
                <a:solidFill>
                  <a:schemeClr val="accent1"/>
                </a:solidFill>
              </a:rPr>
              <a:t> and </a:t>
            </a:r>
            <a:r>
              <a:rPr lang="en-GB" sz="2000" dirty="0">
                <a:solidFill>
                  <a:schemeClr val="accent1"/>
                </a:solidFill>
              </a:rPr>
              <a:t>action-oriented </a:t>
            </a:r>
          </a:p>
          <a:p>
            <a:pPr marL="285750" indent="-285750">
              <a:spcBef>
                <a:spcPts val="600"/>
              </a:spcBef>
              <a:buClr>
                <a:schemeClr val="accent2"/>
              </a:buClr>
              <a:buFont typeface="Webdings" panose="05030102010509060703" pitchFamily="18" charset="2"/>
              <a:buChar char="4"/>
            </a:pPr>
            <a:r>
              <a:rPr lang="en-GB" sz="2000" dirty="0">
                <a:solidFill>
                  <a:schemeClr val="accent1"/>
                </a:solidFill>
              </a:rPr>
              <a:t>Flexibility </a:t>
            </a:r>
            <a:r>
              <a:rPr lang="en-GB" sz="2000" b="0" dirty="0">
                <a:solidFill>
                  <a:schemeClr val="accent1"/>
                </a:solidFill>
              </a:rPr>
              <a:t>– can be used on its own or with coaching</a:t>
            </a:r>
            <a:r>
              <a:rPr lang="en-GB" sz="2000" dirty="0">
                <a:solidFill>
                  <a:schemeClr val="accent1"/>
                </a:solidFill>
              </a:rPr>
              <a:t> </a:t>
            </a:r>
          </a:p>
          <a:p>
            <a:pPr>
              <a:spcBef>
                <a:spcPts val="600"/>
              </a:spcBef>
              <a:buClr>
                <a:schemeClr val="accent2"/>
              </a:buClr>
            </a:pPr>
            <a:endParaRPr lang="en-GB" sz="2000" dirty="0">
              <a:solidFill>
                <a:schemeClr val="accent1"/>
              </a:solidFill>
            </a:endParaRPr>
          </a:p>
        </p:txBody>
      </p:sp>
    </p:spTree>
    <p:extLst>
      <p:ext uri="{BB962C8B-B14F-4D97-AF65-F5344CB8AC3E}">
        <p14:creationId xmlns:p14="http://schemas.microsoft.com/office/powerpoint/2010/main" val="89980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8" y="1472891"/>
            <a:ext cx="11210924" cy="720000"/>
          </a:xfrm>
        </p:spPr>
        <p:txBody>
          <a:bodyPr/>
          <a:lstStyle/>
          <a:p>
            <a:r>
              <a:rPr lang="en-GB" dirty="0"/>
              <a:t>ILO knowledge products and tools on skills for a greener future</a:t>
            </a:r>
          </a:p>
        </p:txBody>
      </p:sp>
      <p:sp>
        <p:nvSpPr>
          <p:cNvPr id="9" name="Rectangle 8"/>
          <p:cNvSpPr/>
          <p:nvPr/>
        </p:nvSpPr>
        <p:spPr>
          <a:xfrm>
            <a:off x="10850880" y="6252754"/>
            <a:ext cx="1105989" cy="330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1" name="Group 10"/>
          <p:cNvGrpSpPr/>
          <p:nvPr/>
        </p:nvGrpSpPr>
        <p:grpSpPr>
          <a:xfrm>
            <a:off x="391147" y="2075348"/>
            <a:ext cx="3701310" cy="1296134"/>
            <a:chOff x="2510326" y="2028091"/>
            <a:chExt cx="3585673" cy="1701801"/>
          </a:xfrm>
          <a:solidFill>
            <a:srgbClr val="FAB4D9"/>
          </a:solidFill>
        </p:grpSpPr>
        <p:sp>
          <p:nvSpPr>
            <p:cNvPr id="12" name="Round Same Side Corner Rectangle 11">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3" name="Round Same Side Corner Rectangle 12">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4" name="Subtitle 2">
              <a:extLst>
                <a:ext uri="{FF2B5EF4-FFF2-40B4-BE49-F238E27FC236}">
                  <a16:creationId xmlns:a16="http://schemas.microsoft.com/office/drawing/2014/main" id="{66710E77-BC64-7C42-B73E-081F74AEA099}"/>
                </a:ext>
              </a:extLst>
            </p:cNvPr>
            <p:cNvSpPr txBox="1">
              <a:spLocks/>
            </p:cNvSpPr>
            <p:nvPr/>
          </p:nvSpPr>
          <p:spPr>
            <a:xfrm>
              <a:off x="2793243" y="2363756"/>
              <a:ext cx="1736420" cy="1030468"/>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16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rPr>
                <a:t>Skills for a Greener Future: A global view</a:t>
              </a:r>
            </a:p>
          </p:txBody>
        </p:sp>
      </p:grpSp>
      <p:grpSp>
        <p:nvGrpSpPr>
          <p:cNvPr id="15" name="Group 14"/>
          <p:cNvGrpSpPr/>
          <p:nvPr/>
        </p:nvGrpSpPr>
        <p:grpSpPr>
          <a:xfrm>
            <a:off x="391147" y="3798828"/>
            <a:ext cx="3701311" cy="1296134"/>
            <a:chOff x="2510326" y="2028091"/>
            <a:chExt cx="3585673" cy="1701801"/>
          </a:xfrm>
          <a:solidFill>
            <a:srgbClr val="FAB4D9"/>
          </a:solidFill>
        </p:grpSpPr>
        <p:sp>
          <p:nvSpPr>
            <p:cNvPr id="16" name="Round Same Side Corner Rectangle 15">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7" name="Round Same Side Corner Rectangle 16">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8" name="Subtitle 2">
              <a:extLst>
                <a:ext uri="{FF2B5EF4-FFF2-40B4-BE49-F238E27FC236}">
                  <a16:creationId xmlns:a16="http://schemas.microsoft.com/office/drawing/2014/main" id="{66710E77-BC64-7C42-B73E-081F74AEA099}"/>
                </a:ext>
              </a:extLst>
            </p:cNvPr>
            <p:cNvSpPr txBox="1">
              <a:spLocks/>
            </p:cNvSpPr>
            <p:nvPr/>
          </p:nvSpPr>
          <p:spPr>
            <a:xfrm>
              <a:off x="2760165" y="2493811"/>
              <a:ext cx="1836673" cy="707184"/>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1600" b="0" i="0" u="none" strike="noStrike" kern="1200" cap="none" spc="0" normalizeH="0" baseline="0" noProof="0" dirty="0">
                  <a:ln>
                    <a:noFill/>
                  </a:ln>
                  <a:solidFill>
                    <a:srgbClr val="3333CC"/>
                  </a:solidFill>
                  <a:effectLst/>
                  <a:uLnTx/>
                  <a:uFillTx/>
                  <a:latin typeface="Overpass" panose="00000500000000000000" pitchFamily="2" charset="0"/>
                  <a:ea typeface="+mn-ea"/>
                </a:rPr>
                <a:t>Skills for Green Jobs: A global view</a:t>
              </a:r>
              <a:endParaRPr kumimoji="0" lang="en-GB" sz="1600" b="1"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grpSp>
        <p:nvGrpSpPr>
          <p:cNvPr id="19" name="Group 18"/>
          <p:cNvGrpSpPr/>
          <p:nvPr/>
        </p:nvGrpSpPr>
        <p:grpSpPr>
          <a:xfrm>
            <a:off x="4364623" y="3774771"/>
            <a:ext cx="3586387" cy="1296134"/>
            <a:chOff x="2510326" y="2028091"/>
            <a:chExt cx="3585673" cy="1701800"/>
          </a:xfrm>
          <a:solidFill>
            <a:srgbClr val="FAB4D9"/>
          </a:solidFill>
        </p:grpSpPr>
        <p:sp>
          <p:nvSpPr>
            <p:cNvPr id="20" name="Round Same Side Corner Rectangle 19">
              <a:extLst>
                <a:ext uri="{FF2B5EF4-FFF2-40B4-BE49-F238E27FC236}">
                  <a16:creationId xmlns:a16="http://schemas.microsoft.com/office/drawing/2014/main" id="{ECFD3062-C932-BD44-8642-3F22833E1A2D}"/>
                </a:ext>
              </a:extLst>
            </p:cNvPr>
            <p:cNvSpPr/>
            <p:nvPr/>
          </p:nvSpPr>
          <p:spPr>
            <a:xfrm rot="16200000">
              <a:off x="3032615" y="1505804"/>
              <a:ext cx="1701798"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1" name="Round Same Side Corner Rectangle 20">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2" name="Subtitle 2">
              <a:extLst>
                <a:ext uri="{FF2B5EF4-FFF2-40B4-BE49-F238E27FC236}">
                  <a16:creationId xmlns:a16="http://schemas.microsoft.com/office/drawing/2014/main" id="{66710E77-BC64-7C42-B73E-081F74AEA099}"/>
                </a:ext>
              </a:extLst>
            </p:cNvPr>
            <p:cNvSpPr txBox="1">
              <a:spLocks/>
            </p:cNvSpPr>
            <p:nvPr/>
          </p:nvSpPr>
          <p:spPr>
            <a:xfrm>
              <a:off x="2630472" y="2240997"/>
              <a:ext cx="2305012" cy="1368090"/>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20000"/>
                </a:lnSpc>
                <a:spcBef>
                  <a:spcPct val="20000"/>
                </a:spcBef>
                <a:spcAft>
                  <a:spcPts val="0"/>
                </a:spcAft>
                <a:buClrTx/>
                <a:buSzTx/>
                <a:buFont typeface="Arial"/>
                <a:buNone/>
                <a:tabLst/>
                <a:defRPr/>
              </a:pPr>
              <a:r>
                <a:rPr kumimoji="0" lang="en-GB" sz="1600" b="0" i="0" u="none" strike="noStrike" kern="1200" cap="none" spc="0" normalizeH="0" baseline="0" noProof="0" dirty="0">
                  <a:ln>
                    <a:noFill/>
                  </a:ln>
                  <a:solidFill>
                    <a:srgbClr val="960A55"/>
                  </a:solidFill>
                  <a:effectLst/>
                  <a:uLnTx/>
                  <a:uFillTx/>
                  <a:latin typeface="Overpass" panose="00000500000000000000" pitchFamily="2" charset="0"/>
                  <a:ea typeface="+mn-ea"/>
                </a:rPr>
                <a:t>Policy Brief: Challenges and enabling factors to achieve a just transition</a:t>
              </a:r>
              <a:endParaRPr kumimoji="0" lang="en-GB" sz="1600" b="1" i="0" u="none" strike="noStrike" kern="1200" cap="none" spc="0" normalizeH="0" baseline="0" noProof="0" dirty="0">
                <a:ln>
                  <a:noFill/>
                </a:ln>
                <a:solidFill>
                  <a:srgbClr val="3333CC"/>
                </a:solidFill>
                <a:effectLst/>
                <a:uLnTx/>
                <a:uFillTx/>
                <a:latin typeface="Overpass" panose="00000500000000000000" pitchFamily="2" charset="0"/>
                <a:ea typeface="+mn-ea"/>
              </a:endParaRPr>
            </a:p>
          </p:txBody>
        </p:sp>
      </p:grpSp>
      <p:grpSp>
        <p:nvGrpSpPr>
          <p:cNvPr id="23" name="Group 22"/>
          <p:cNvGrpSpPr/>
          <p:nvPr/>
        </p:nvGrpSpPr>
        <p:grpSpPr>
          <a:xfrm>
            <a:off x="4359684" y="2075347"/>
            <a:ext cx="3586386" cy="1296134"/>
            <a:chOff x="2510326" y="2028091"/>
            <a:chExt cx="3585673" cy="1701801"/>
          </a:xfrm>
          <a:solidFill>
            <a:srgbClr val="FAB4D9"/>
          </a:solidFill>
        </p:grpSpPr>
        <p:sp>
          <p:nvSpPr>
            <p:cNvPr id="24" name="Round Same Side Corner Rectangle 23">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5" name="Round Same Side Corner Rectangle 24">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6" name="Subtitle 2">
              <a:extLst>
                <a:ext uri="{FF2B5EF4-FFF2-40B4-BE49-F238E27FC236}">
                  <a16:creationId xmlns:a16="http://schemas.microsoft.com/office/drawing/2014/main" id="{66710E77-BC64-7C42-B73E-081F74AEA099}"/>
                </a:ext>
              </a:extLst>
            </p:cNvPr>
            <p:cNvSpPr txBox="1">
              <a:spLocks/>
            </p:cNvSpPr>
            <p:nvPr/>
          </p:nvSpPr>
          <p:spPr>
            <a:xfrm>
              <a:off x="2659305" y="2390180"/>
              <a:ext cx="2222457" cy="1030468"/>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1600" b="0" i="0" u="none" strike="noStrike" kern="1200" cap="none" spc="0" normalizeH="0" baseline="0" noProof="0" dirty="0">
                  <a:ln>
                    <a:noFill/>
                  </a:ln>
                  <a:solidFill>
                    <a:srgbClr val="3333CC"/>
                  </a:solidFill>
                  <a:effectLst/>
                  <a:uLnTx/>
                  <a:uFillTx/>
                  <a:latin typeface="Overpass" panose="00000500000000000000" pitchFamily="2" charset="0"/>
                  <a:ea typeface="+mn-ea"/>
                </a:rPr>
                <a:t>Anticipating skill needs for green jobs: A practical guide</a:t>
              </a:r>
            </a:p>
          </p:txBody>
        </p:sp>
      </p:grpSp>
      <p:grpSp>
        <p:nvGrpSpPr>
          <p:cNvPr id="27" name="Group 26"/>
          <p:cNvGrpSpPr/>
          <p:nvPr/>
        </p:nvGrpSpPr>
        <p:grpSpPr>
          <a:xfrm>
            <a:off x="8240196" y="2075346"/>
            <a:ext cx="3423577" cy="1447717"/>
            <a:chOff x="2510326" y="2028091"/>
            <a:chExt cx="3585673" cy="1900826"/>
          </a:xfrm>
          <a:solidFill>
            <a:srgbClr val="FAB4D9"/>
          </a:solidFill>
        </p:grpSpPr>
        <p:sp>
          <p:nvSpPr>
            <p:cNvPr id="28" name="Round Same Side Corner Rectangle 27">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9" name="Round Same Side Corner Rectangle 28">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0" name="Subtitle 2">
              <a:extLst>
                <a:ext uri="{FF2B5EF4-FFF2-40B4-BE49-F238E27FC236}">
                  <a16:creationId xmlns:a16="http://schemas.microsoft.com/office/drawing/2014/main" id="{66710E77-BC64-7C42-B73E-081F74AEA099}"/>
                </a:ext>
              </a:extLst>
            </p:cNvPr>
            <p:cNvSpPr txBox="1">
              <a:spLocks/>
            </p:cNvSpPr>
            <p:nvPr/>
          </p:nvSpPr>
          <p:spPr>
            <a:xfrm>
              <a:off x="2633493" y="2171060"/>
              <a:ext cx="1989805" cy="1757857"/>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rPr>
                <a:t>Skills and Occupation Needs in Renewable Energy</a:t>
              </a:r>
            </a:p>
            <a:p>
              <a:pPr marL="0" marR="0" lvl="0" indent="0" algn="l" defTabSz="1087636" rtl="0" eaLnBrk="1" fontAlgn="auto" latinLnBrk="0" hangingPunct="1">
                <a:lnSpc>
                  <a:spcPct val="100000"/>
                </a:lnSpc>
                <a:spcBef>
                  <a:spcPts val="0"/>
                </a:spcBef>
                <a:spcAft>
                  <a:spcPts val="0"/>
                </a:spcAft>
                <a:buClrTx/>
                <a:buSzTx/>
                <a:buFont typeface="Arial"/>
                <a:buNone/>
                <a:tabLst/>
                <a:defRPr/>
              </a:pPr>
              <a:endParaRPr kumimoji="0" lang="en-GB"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rPr>
                <a:t>Skills and Occupation Needs in Green Building</a:t>
              </a:r>
            </a:p>
            <a:p>
              <a:pPr marL="0" marR="0" lvl="0" indent="0" algn="l" defTabSz="1087636" rtl="0" eaLnBrk="1" fontAlgn="auto" latinLnBrk="0" hangingPunct="1">
                <a:lnSpc>
                  <a:spcPct val="100000"/>
                </a:lnSpc>
                <a:spcBef>
                  <a:spcPts val="0"/>
                </a:spcBef>
                <a:spcAft>
                  <a:spcPts val="0"/>
                </a:spcAft>
                <a:buClrTx/>
                <a:buSzTx/>
                <a:buFont typeface="Arial"/>
                <a:buNone/>
                <a:tabLst/>
                <a:defRPr/>
              </a:pPr>
              <a:endParaRPr kumimoji="0" lang="en-GB" sz="12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grpSp>
        <p:nvGrpSpPr>
          <p:cNvPr id="31" name="Group 30"/>
          <p:cNvGrpSpPr/>
          <p:nvPr/>
        </p:nvGrpSpPr>
        <p:grpSpPr>
          <a:xfrm>
            <a:off x="8223175" y="3798827"/>
            <a:ext cx="3440599" cy="1296134"/>
            <a:chOff x="2510326" y="2028091"/>
            <a:chExt cx="3585673" cy="1701801"/>
          </a:xfrm>
          <a:solidFill>
            <a:srgbClr val="FAB4D9"/>
          </a:solidFill>
        </p:grpSpPr>
        <p:sp>
          <p:nvSpPr>
            <p:cNvPr id="32" name="Round Same Side Corner Rectangle 31">
              <a:extLst>
                <a:ext uri="{FF2B5EF4-FFF2-40B4-BE49-F238E27FC236}">
                  <a16:creationId xmlns:a16="http://schemas.microsoft.com/office/drawing/2014/main" id="{ECFD3062-C932-BD44-8642-3F22833E1A2D}"/>
                </a:ext>
              </a:extLst>
            </p:cNvPr>
            <p:cNvSpPr/>
            <p:nvPr/>
          </p:nvSpPr>
          <p:spPr>
            <a:xfrm rot="16200000">
              <a:off x="3032614"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3" name="Round Same Side Corner Rectangle 32">
              <a:extLst>
                <a:ext uri="{FF2B5EF4-FFF2-40B4-BE49-F238E27FC236}">
                  <a16:creationId xmlns:a16="http://schemas.microsoft.com/office/drawing/2014/main" id="{F9032365-1450-F440-8038-52DCA5BE9F7D}"/>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4" name="Subtitle 2">
              <a:extLst>
                <a:ext uri="{FF2B5EF4-FFF2-40B4-BE49-F238E27FC236}">
                  <a16:creationId xmlns:a16="http://schemas.microsoft.com/office/drawing/2014/main" id="{66710E77-BC64-7C42-B73E-081F74AEA099}"/>
                </a:ext>
              </a:extLst>
            </p:cNvPr>
            <p:cNvSpPr txBox="1">
              <a:spLocks/>
            </p:cNvSpPr>
            <p:nvPr/>
          </p:nvSpPr>
          <p:spPr>
            <a:xfrm>
              <a:off x="2596655" y="2196184"/>
              <a:ext cx="2484666" cy="1474983"/>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1400" b="0" i="0" u="none" strike="noStrike" kern="1200" cap="none" spc="0" normalizeH="0" baseline="0" noProof="0" dirty="0">
                  <a:ln>
                    <a:noFill/>
                  </a:ln>
                  <a:solidFill>
                    <a:srgbClr val="3333CC"/>
                  </a:solidFill>
                  <a:effectLst/>
                  <a:uLnTx/>
                  <a:uFillTx/>
                  <a:latin typeface="Overpass" panose="00000500000000000000" pitchFamily="2" charset="0"/>
                  <a:ea typeface="+mn-ea"/>
                </a:rPr>
                <a:t>Comparative analysis of methods of identification of skills needs on the labour market in transition to the low carbon economy</a:t>
              </a:r>
              <a:endParaRPr kumimoji="0" lang="en-GB" sz="1400" b="1"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6784" y="2214349"/>
            <a:ext cx="927730" cy="1058378"/>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132" y="3909350"/>
            <a:ext cx="935382" cy="1105931"/>
          </a:xfrm>
          <a:prstGeom prst="rect">
            <a:avLst/>
          </a:prstGeom>
        </p:spPr>
      </p:pic>
      <p:pic>
        <p:nvPicPr>
          <p:cNvPr id="37" name="Content Placeholder 4"/>
          <p:cNvPicPr>
            <a:picLocks noChangeAspect="1"/>
          </p:cNvPicPr>
          <p:nvPr/>
        </p:nvPicPr>
        <p:blipFill>
          <a:blip r:embed="rId5"/>
          <a:stretch>
            <a:fillRect/>
          </a:stretch>
        </p:blipFill>
        <p:spPr>
          <a:xfrm>
            <a:off x="6802074" y="2184235"/>
            <a:ext cx="792449" cy="1103190"/>
          </a:xfrm>
          <a:prstGeom prst="rect">
            <a:avLst/>
          </a:prstGeom>
        </p:spPr>
      </p:pic>
      <p:pic>
        <p:nvPicPr>
          <p:cNvPr id="38" name="Picture 37"/>
          <p:cNvPicPr>
            <a:picLocks noChangeAspect="1"/>
          </p:cNvPicPr>
          <p:nvPr/>
        </p:nvPicPr>
        <p:blipFill>
          <a:blip r:embed="rId6"/>
          <a:stretch>
            <a:fillRect/>
          </a:stretch>
        </p:blipFill>
        <p:spPr>
          <a:xfrm>
            <a:off x="6807706" y="3925364"/>
            <a:ext cx="778676" cy="994948"/>
          </a:xfrm>
          <a:prstGeom prst="rect">
            <a:avLst/>
          </a:prstGeom>
        </p:spPr>
      </p:pic>
      <p:pic>
        <p:nvPicPr>
          <p:cNvPr id="39" name="Picture 38"/>
          <p:cNvPicPr>
            <a:picLocks noChangeAspect="1"/>
          </p:cNvPicPr>
          <p:nvPr/>
        </p:nvPicPr>
        <p:blipFill>
          <a:blip r:embed="rId7"/>
          <a:stretch>
            <a:fillRect/>
          </a:stretch>
        </p:blipFill>
        <p:spPr>
          <a:xfrm>
            <a:off x="10074233" y="2186767"/>
            <a:ext cx="734277" cy="1102421"/>
          </a:xfrm>
          <a:prstGeom prst="rect">
            <a:avLst/>
          </a:prstGeom>
        </p:spPr>
      </p:pic>
      <p:pic>
        <p:nvPicPr>
          <p:cNvPr id="40" name="Picture 39"/>
          <p:cNvPicPr>
            <a:picLocks noChangeAspect="1"/>
          </p:cNvPicPr>
          <p:nvPr/>
        </p:nvPicPr>
        <p:blipFill>
          <a:blip r:embed="rId8"/>
          <a:stretch>
            <a:fillRect/>
          </a:stretch>
        </p:blipFill>
        <p:spPr>
          <a:xfrm>
            <a:off x="10808511" y="2181879"/>
            <a:ext cx="671083" cy="1083065"/>
          </a:xfrm>
          <a:prstGeom prst="rect">
            <a:avLst/>
          </a:prstGeom>
        </p:spPr>
      </p:pic>
      <p:pic>
        <p:nvPicPr>
          <p:cNvPr id="41" name="Picture 40"/>
          <p:cNvPicPr>
            <a:picLocks noChangeAspect="1"/>
          </p:cNvPicPr>
          <p:nvPr/>
        </p:nvPicPr>
        <p:blipFill>
          <a:blip r:embed="rId9"/>
          <a:stretch>
            <a:fillRect/>
          </a:stretch>
        </p:blipFill>
        <p:spPr>
          <a:xfrm>
            <a:off x="10571557" y="3926850"/>
            <a:ext cx="932180" cy="1058964"/>
          </a:xfrm>
          <a:prstGeom prst="rect">
            <a:avLst/>
          </a:prstGeom>
        </p:spPr>
      </p:pic>
      <p:sp>
        <p:nvSpPr>
          <p:cNvPr id="42" name="Title 1"/>
          <p:cNvSpPr txBox="1">
            <a:spLocks/>
          </p:cNvSpPr>
          <p:nvPr/>
        </p:nvSpPr>
        <p:spPr>
          <a:xfrm>
            <a:off x="8212867" y="4729265"/>
            <a:ext cx="2774362" cy="1245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FF0000"/>
                </a:solidFill>
                <a:effectLst/>
                <a:uLnTx/>
                <a:uFillTx/>
                <a:latin typeface="Arial" panose="020B0604020202020204"/>
                <a:ea typeface="+mj-ea"/>
                <a:cs typeface="+mj-cs"/>
              </a:rPr>
              <a:t>For more information: </a:t>
            </a:r>
          </a:p>
        </p:txBody>
      </p:sp>
      <p:sp>
        <p:nvSpPr>
          <p:cNvPr id="43" name="Content Placeholder 2"/>
          <p:cNvSpPr txBox="1">
            <a:spLocks/>
          </p:cNvSpPr>
          <p:nvPr/>
        </p:nvSpPr>
        <p:spPr>
          <a:xfrm>
            <a:off x="8223175" y="5522306"/>
            <a:ext cx="3834205" cy="1296133"/>
          </a:xfrm>
          <a:prstGeom prst="rect">
            <a:avLst/>
          </a:prstGeom>
        </p:spPr>
        <p:txBody>
          <a:bodyPr/>
          <a:lst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defRPr/>
            </a:pPr>
            <a:r>
              <a:rPr lang="fr-CH" sz="1400" b="1" dirty="0">
                <a:solidFill>
                  <a:srgbClr val="230050"/>
                </a:solidFill>
                <a:latin typeface="Arial" panose="020B0604020202020204"/>
              </a:rPr>
              <a:t>skills@ilo.org</a:t>
            </a:r>
            <a:endParaRPr kumimoji="0" lang="fr-CH" sz="1400" b="1" i="0" u="none" strike="noStrike" kern="1200" cap="none" spc="0" normalizeH="0" baseline="0" noProof="0" dirty="0">
              <a:ln>
                <a:noFill/>
              </a:ln>
              <a:solidFill>
                <a:srgbClr val="230050"/>
              </a:solidFill>
              <a:effectLst/>
              <a:uLnTx/>
              <a:uFillTx/>
              <a:latin typeface="Arial" panose="020B0604020202020204"/>
              <a:ea typeface="+mn-ea"/>
              <a:cs typeface="+mn-cs"/>
            </a:endParaRPr>
          </a:p>
          <a:p>
            <a:pPr marL="0" marR="0" lvl="1" indent="0"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30050"/>
                </a:solidFill>
                <a:effectLst/>
                <a:uLnTx/>
                <a:uFillTx/>
                <a:latin typeface="Arial" panose="020B0604020202020204"/>
                <a:ea typeface="+mn-ea"/>
                <a:cs typeface="+mn-cs"/>
                <a:hlinkClick r:id="rId10"/>
              </a:rPr>
              <a:t>ILO SKILLS - https://www.ilo.org/skills</a:t>
            </a:r>
            <a:endParaRPr kumimoji="0" lang="en-GB" sz="1400" b="1" i="0" u="none" strike="noStrike" kern="1200" cap="none" spc="0" normalizeH="0" baseline="0" noProof="0" dirty="0">
              <a:ln>
                <a:noFill/>
              </a:ln>
              <a:solidFill>
                <a:srgbClr val="230050"/>
              </a:solidFill>
              <a:effectLst/>
              <a:uLnTx/>
              <a:uFillTx/>
              <a:latin typeface="Arial" panose="020B0604020202020204"/>
              <a:ea typeface="+mn-ea"/>
              <a:cs typeface="+mn-cs"/>
            </a:endParaRPr>
          </a:p>
          <a:p>
            <a:pPr marL="0" marR="0" lvl="1" indent="0"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200" b="1" i="0" u="sng" strike="noStrike" kern="1200" cap="none" spc="0" normalizeH="0" baseline="0" noProof="0" dirty="0">
                <a:ln>
                  <a:noFill/>
                </a:ln>
                <a:solidFill>
                  <a:srgbClr val="230050"/>
                </a:solidFill>
                <a:effectLst/>
                <a:uLnTx/>
                <a:uFillTx/>
                <a:latin typeface="Arial" panose="020B0604020202020204"/>
                <a:ea typeface="+mn-ea"/>
                <a:cs typeface="+mn-cs"/>
              </a:rPr>
              <a:t>Global KSP - https://www.skillsforemployment.org/skpEng</a:t>
            </a:r>
          </a:p>
        </p:txBody>
      </p:sp>
      <p:grpSp>
        <p:nvGrpSpPr>
          <p:cNvPr id="44" name="Group 43">
            <a:extLst>
              <a:ext uri="{FF2B5EF4-FFF2-40B4-BE49-F238E27FC236}">
                <a16:creationId xmlns:a16="http://schemas.microsoft.com/office/drawing/2014/main" id="{FDC61775-4867-499D-AC71-C76698BCE839}"/>
              </a:ext>
            </a:extLst>
          </p:cNvPr>
          <p:cNvGrpSpPr/>
          <p:nvPr/>
        </p:nvGrpSpPr>
        <p:grpSpPr>
          <a:xfrm>
            <a:off x="391147" y="5345562"/>
            <a:ext cx="3701310" cy="1296134"/>
            <a:chOff x="2510326" y="2028091"/>
            <a:chExt cx="3585673" cy="1701801"/>
          </a:xfrm>
          <a:solidFill>
            <a:srgbClr val="FAB4D9"/>
          </a:solidFill>
        </p:grpSpPr>
        <p:sp>
          <p:nvSpPr>
            <p:cNvPr id="45" name="Round Same Side Corner Rectangle 11">
              <a:extLst>
                <a:ext uri="{FF2B5EF4-FFF2-40B4-BE49-F238E27FC236}">
                  <a16:creationId xmlns:a16="http://schemas.microsoft.com/office/drawing/2014/main" id="{A06234B8-5EDF-4223-BEEC-074F0C711F9C}"/>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6" name="Round Same Side Corner Rectangle 12">
              <a:extLst>
                <a:ext uri="{FF2B5EF4-FFF2-40B4-BE49-F238E27FC236}">
                  <a16:creationId xmlns:a16="http://schemas.microsoft.com/office/drawing/2014/main" id="{FC175A80-7BAF-4A3B-AE32-F30D72ED417B}"/>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47" name="Subtitle 2">
              <a:extLst>
                <a:ext uri="{FF2B5EF4-FFF2-40B4-BE49-F238E27FC236}">
                  <a16:creationId xmlns:a16="http://schemas.microsoft.com/office/drawing/2014/main" id="{2EEA6409-F93F-4EF7-90CF-EEC566AE6EE4}"/>
                </a:ext>
              </a:extLst>
            </p:cNvPr>
            <p:cNvSpPr txBox="1">
              <a:spLocks/>
            </p:cNvSpPr>
            <p:nvPr/>
          </p:nvSpPr>
          <p:spPr>
            <a:xfrm>
              <a:off x="2660050" y="2363755"/>
              <a:ext cx="2124904" cy="1030468"/>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1600" b="0"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rPr>
                <a:t>Greening TVET and skills development: A practical guidance tool</a:t>
              </a:r>
            </a:p>
          </p:txBody>
        </p:sp>
      </p:grpSp>
      <p:pic>
        <p:nvPicPr>
          <p:cNvPr id="48" name="Picture 47">
            <a:extLst>
              <a:ext uri="{FF2B5EF4-FFF2-40B4-BE49-F238E27FC236}">
                <a16:creationId xmlns:a16="http://schemas.microsoft.com/office/drawing/2014/main" id="{294AD63C-7B3B-41EC-904E-994B846CF895}"/>
              </a:ext>
            </a:extLst>
          </p:cNvPr>
          <p:cNvPicPr>
            <a:picLocks noChangeAspect="1"/>
          </p:cNvPicPr>
          <p:nvPr/>
        </p:nvPicPr>
        <p:blipFill>
          <a:blip r:embed="rId11"/>
          <a:stretch>
            <a:fillRect/>
          </a:stretch>
        </p:blipFill>
        <p:spPr>
          <a:xfrm>
            <a:off x="2756063" y="5413609"/>
            <a:ext cx="918451" cy="1160037"/>
          </a:xfrm>
          <a:prstGeom prst="rect">
            <a:avLst/>
          </a:prstGeom>
        </p:spPr>
      </p:pic>
      <p:grpSp>
        <p:nvGrpSpPr>
          <p:cNvPr id="49" name="Group 48">
            <a:extLst>
              <a:ext uri="{FF2B5EF4-FFF2-40B4-BE49-F238E27FC236}">
                <a16:creationId xmlns:a16="http://schemas.microsoft.com/office/drawing/2014/main" id="{95AF1054-EDFD-49D7-8E15-435156A0CB2D}"/>
              </a:ext>
            </a:extLst>
          </p:cNvPr>
          <p:cNvGrpSpPr/>
          <p:nvPr/>
        </p:nvGrpSpPr>
        <p:grpSpPr>
          <a:xfrm>
            <a:off x="4356389" y="5308313"/>
            <a:ext cx="3594621" cy="1296134"/>
            <a:chOff x="2510326" y="2028091"/>
            <a:chExt cx="3585673" cy="1701801"/>
          </a:xfrm>
          <a:solidFill>
            <a:srgbClr val="FAB4D9"/>
          </a:solidFill>
        </p:grpSpPr>
        <p:sp>
          <p:nvSpPr>
            <p:cNvPr id="50" name="Round Same Side Corner Rectangle 15">
              <a:extLst>
                <a:ext uri="{FF2B5EF4-FFF2-40B4-BE49-F238E27FC236}">
                  <a16:creationId xmlns:a16="http://schemas.microsoft.com/office/drawing/2014/main" id="{210FD5FA-F930-4520-BCE6-7A08B0E10210}"/>
                </a:ext>
              </a:extLst>
            </p:cNvPr>
            <p:cNvSpPr/>
            <p:nvPr/>
          </p:nvSpPr>
          <p:spPr>
            <a:xfrm rot="16200000">
              <a:off x="3032614" y="1505804"/>
              <a:ext cx="1701800" cy="2746375"/>
            </a:xfrm>
            <a:prstGeom prst="round2SameRect">
              <a:avLst>
                <a:gd name="adj1" fmla="val 18391"/>
                <a:gd name="adj2" fmla="val 0"/>
              </a:avLst>
            </a:prstGeom>
            <a:no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1" name="Round Same Side Corner Rectangle 16">
              <a:extLst>
                <a:ext uri="{FF2B5EF4-FFF2-40B4-BE49-F238E27FC236}">
                  <a16:creationId xmlns:a16="http://schemas.microsoft.com/office/drawing/2014/main" id="{BD24C6BC-2E13-4AE6-944A-001D7E3D0526}"/>
                </a:ext>
              </a:extLst>
            </p:cNvPr>
            <p:cNvSpPr/>
            <p:nvPr/>
          </p:nvSpPr>
          <p:spPr>
            <a:xfrm rot="5400000">
              <a:off x="4764744" y="2398635"/>
              <a:ext cx="1701800" cy="960711"/>
            </a:xfrm>
            <a:prstGeom prst="round2SameRect">
              <a:avLst>
                <a:gd name="adj1" fmla="val 30962"/>
                <a:gd name="adj2" fmla="val 0"/>
              </a:avLst>
            </a:prstGeom>
            <a:solidFill>
              <a:srgbClr val="3333CC"/>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2" name="Subtitle 2">
              <a:extLst>
                <a:ext uri="{FF2B5EF4-FFF2-40B4-BE49-F238E27FC236}">
                  <a16:creationId xmlns:a16="http://schemas.microsoft.com/office/drawing/2014/main" id="{A05116DC-86D5-417B-BE04-524172F54D0A}"/>
                </a:ext>
              </a:extLst>
            </p:cNvPr>
            <p:cNvSpPr txBox="1">
              <a:spLocks/>
            </p:cNvSpPr>
            <p:nvPr/>
          </p:nvSpPr>
          <p:spPr>
            <a:xfrm>
              <a:off x="2645261" y="2388472"/>
              <a:ext cx="2358964" cy="1030468"/>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ct val="100000"/>
                </a:lnSpc>
                <a:spcBef>
                  <a:spcPts val="0"/>
                </a:spcBef>
                <a:spcAft>
                  <a:spcPts val="0"/>
                </a:spcAft>
                <a:buClrTx/>
                <a:buSzTx/>
                <a:buFont typeface="Arial"/>
                <a:buNone/>
                <a:tabLst/>
                <a:defRPr/>
              </a:pPr>
              <a:r>
                <a:rPr kumimoji="0" lang="en-GB" sz="1600" b="0" i="0" u="none" strike="noStrike" kern="1200" cap="none" spc="0" normalizeH="0" baseline="0" noProof="0" dirty="0">
                  <a:ln>
                    <a:noFill/>
                  </a:ln>
                  <a:solidFill>
                    <a:srgbClr val="3333CC"/>
                  </a:solidFill>
                  <a:effectLst/>
                  <a:uLnTx/>
                  <a:uFillTx/>
                  <a:latin typeface="Overpass" panose="00000500000000000000" pitchFamily="2" charset="0"/>
                  <a:ea typeface="+mn-ea"/>
                </a:rPr>
                <a:t>Just Transition Policy Brief: Skills development for a just transition</a:t>
              </a:r>
              <a:endParaRPr kumimoji="0" lang="en-GB" sz="1600" b="1" i="0" u="none" strike="noStrike" kern="1200" cap="none" spc="0" normalizeH="0" baseline="0" noProof="0" dirty="0">
                <a:ln>
                  <a:noFill/>
                </a:ln>
                <a:solidFill>
                  <a:srgbClr val="960A55"/>
                </a:solidFill>
                <a:effectLst/>
                <a:uLnTx/>
                <a:uFillTx/>
                <a:latin typeface="Overpass" panose="00000500000000000000" pitchFamily="2" charset="0"/>
                <a:ea typeface="League Spartan" charset="0"/>
                <a:cs typeface="Poppins" pitchFamily="2" charset="77"/>
              </a:endParaRPr>
            </a:p>
          </p:txBody>
        </p:sp>
      </p:grpSp>
      <p:pic>
        <p:nvPicPr>
          <p:cNvPr id="4" name="Picture 3">
            <a:extLst>
              <a:ext uri="{FF2B5EF4-FFF2-40B4-BE49-F238E27FC236}">
                <a16:creationId xmlns:a16="http://schemas.microsoft.com/office/drawing/2014/main" id="{B39D90D7-C7DC-4341-991B-C15CE6A97EE3}"/>
              </a:ext>
            </a:extLst>
          </p:cNvPr>
          <p:cNvPicPr>
            <a:picLocks noChangeAspect="1"/>
          </p:cNvPicPr>
          <p:nvPr/>
        </p:nvPicPr>
        <p:blipFill>
          <a:blip r:embed="rId12"/>
          <a:stretch>
            <a:fillRect/>
          </a:stretch>
        </p:blipFill>
        <p:spPr>
          <a:xfrm>
            <a:off x="6858100" y="5413609"/>
            <a:ext cx="854400" cy="1123189"/>
          </a:xfrm>
          <a:prstGeom prst="rect">
            <a:avLst/>
          </a:prstGeom>
        </p:spPr>
      </p:pic>
    </p:spTree>
    <p:extLst>
      <p:ext uri="{BB962C8B-B14F-4D97-AF65-F5344CB8AC3E}">
        <p14:creationId xmlns:p14="http://schemas.microsoft.com/office/powerpoint/2010/main" val="321578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5752-3AEA-4604-961F-3ACEE12D3F8C}"/>
              </a:ext>
            </a:extLst>
          </p:cNvPr>
          <p:cNvSpPr>
            <a:spLocks noGrp="1"/>
          </p:cNvSpPr>
          <p:nvPr>
            <p:ph type="title"/>
          </p:nvPr>
        </p:nvSpPr>
        <p:spPr/>
        <p:txBody>
          <a:bodyPr/>
          <a:lstStyle/>
          <a:p>
            <a:pPr algn="ctr"/>
            <a:r>
              <a:rPr lang="en-GB" dirty="0">
                <a:latin typeface="Overpass" panose="00000500000000000000" pitchFamily="2" charset="0"/>
              </a:rPr>
              <a:t>Thank you very much </a:t>
            </a:r>
          </a:p>
        </p:txBody>
      </p:sp>
      <p:sp>
        <p:nvSpPr>
          <p:cNvPr id="3" name="Content Placeholder 2">
            <a:extLst>
              <a:ext uri="{FF2B5EF4-FFF2-40B4-BE49-F238E27FC236}">
                <a16:creationId xmlns:a16="http://schemas.microsoft.com/office/drawing/2014/main" id="{B99159CF-FA32-4C63-A650-04683C926ED4}"/>
              </a:ext>
            </a:extLst>
          </p:cNvPr>
          <p:cNvSpPr>
            <a:spLocks noGrp="1"/>
          </p:cNvSpPr>
          <p:nvPr>
            <p:ph sz="half" idx="1"/>
          </p:nvPr>
        </p:nvSpPr>
        <p:spPr>
          <a:xfrm>
            <a:off x="490538" y="2250531"/>
            <a:ext cx="10831583" cy="3733623"/>
          </a:xfrm>
        </p:spPr>
        <p:txBody>
          <a:bodyPr/>
          <a:lstStyle/>
          <a:p>
            <a:pPr algn="ctr"/>
            <a:r>
              <a:rPr lang="en-US" sz="2000" dirty="0">
                <a:solidFill>
                  <a:schemeClr val="tx2"/>
                </a:solidFill>
                <a:latin typeface="Overpass" panose="00000500000000000000" pitchFamily="2" charset="0"/>
              </a:rPr>
              <a:t>Srinivas Reddy B</a:t>
            </a:r>
          </a:p>
          <a:p>
            <a:pPr algn="ctr"/>
            <a:r>
              <a:rPr lang="en-US" sz="2000" dirty="0">
                <a:solidFill>
                  <a:schemeClr val="tx2"/>
                </a:solidFill>
                <a:latin typeface="Overpass" panose="00000500000000000000" pitchFamily="2" charset="0"/>
              </a:rPr>
              <a:t>Chief of SKILLS Branch</a:t>
            </a:r>
          </a:p>
          <a:p>
            <a:pPr algn="ctr"/>
            <a:r>
              <a:rPr lang="en-US" sz="2000" dirty="0">
                <a:solidFill>
                  <a:schemeClr val="tx2"/>
                </a:solidFill>
                <a:latin typeface="Overpass" panose="00000500000000000000" pitchFamily="2" charset="0"/>
              </a:rPr>
              <a:t>ILO Geneva</a:t>
            </a:r>
          </a:p>
          <a:p>
            <a:pPr algn="ctr"/>
            <a:r>
              <a:rPr lang="en-US" sz="2000" dirty="0">
                <a:solidFill>
                  <a:schemeClr val="tx2"/>
                </a:solidFill>
                <a:latin typeface="Overpass" panose="00000500000000000000" pitchFamily="2" charset="0"/>
              </a:rPr>
              <a:t>reddy@ilo.org</a:t>
            </a:r>
            <a:endParaRPr lang="en-GB" sz="2000" dirty="0">
              <a:solidFill>
                <a:schemeClr val="tx2"/>
              </a:solidFill>
              <a:latin typeface="Overpass" panose="00000500000000000000" pitchFamily="2" charset="0"/>
            </a:endParaRPr>
          </a:p>
        </p:txBody>
      </p:sp>
      <p:sp>
        <p:nvSpPr>
          <p:cNvPr id="5" name="Date Placeholder 4">
            <a:extLst>
              <a:ext uri="{FF2B5EF4-FFF2-40B4-BE49-F238E27FC236}">
                <a16:creationId xmlns:a16="http://schemas.microsoft.com/office/drawing/2014/main" id="{B5F45E2F-BFC3-414B-8A61-68335D7610E6}"/>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235DA0AB-AFD5-49A7-B9CC-79D17E061F47}"/>
              </a:ext>
            </a:extLst>
          </p:cNvPr>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173463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5752-3AEA-4604-961F-3ACEE12D3F8C}"/>
              </a:ext>
            </a:extLst>
          </p:cNvPr>
          <p:cNvSpPr>
            <a:spLocks noGrp="1"/>
          </p:cNvSpPr>
          <p:nvPr>
            <p:ph type="title"/>
          </p:nvPr>
        </p:nvSpPr>
        <p:spPr/>
        <p:txBody>
          <a:bodyPr/>
          <a:lstStyle/>
          <a:p>
            <a:r>
              <a:rPr lang="en-GB" dirty="0">
                <a:latin typeface="Overpass" panose="00000500000000000000" pitchFamily="2" charset="0"/>
              </a:rPr>
              <a:t>Objective and Structure </a:t>
            </a:r>
          </a:p>
        </p:txBody>
      </p:sp>
      <p:sp>
        <p:nvSpPr>
          <p:cNvPr id="3" name="Content Placeholder 2">
            <a:extLst>
              <a:ext uri="{FF2B5EF4-FFF2-40B4-BE49-F238E27FC236}">
                <a16:creationId xmlns:a16="http://schemas.microsoft.com/office/drawing/2014/main" id="{B99159CF-FA32-4C63-A650-04683C926ED4}"/>
              </a:ext>
            </a:extLst>
          </p:cNvPr>
          <p:cNvSpPr>
            <a:spLocks noGrp="1"/>
          </p:cNvSpPr>
          <p:nvPr>
            <p:ph sz="half" idx="1"/>
          </p:nvPr>
        </p:nvSpPr>
        <p:spPr>
          <a:xfrm>
            <a:off x="490538" y="2250531"/>
            <a:ext cx="10831583" cy="3733623"/>
          </a:xfrm>
        </p:spPr>
        <p:txBody>
          <a:bodyPr/>
          <a:lstStyle/>
          <a:p>
            <a:r>
              <a:rPr lang="en-GB" sz="2000" dirty="0">
                <a:latin typeface="Overpass" panose="00000500000000000000" pitchFamily="2" charset="0"/>
              </a:rPr>
              <a:t>Key Questions</a:t>
            </a:r>
          </a:p>
          <a:p>
            <a:pPr marL="342900" indent="-342900">
              <a:spcBef>
                <a:spcPts val="0"/>
              </a:spcBef>
              <a:spcAft>
                <a:spcPts val="0"/>
              </a:spcAft>
              <a:buClr>
                <a:schemeClr val="accent2"/>
              </a:buClr>
              <a:buFont typeface="Webdings" panose="05030102010509060703" pitchFamily="18" charset="2"/>
              <a:buChar char="4"/>
            </a:pPr>
            <a:r>
              <a:rPr lang="en-GB" sz="2000" dirty="0">
                <a:solidFill>
                  <a:schemeClr val="tx2"/>
                </a:solidFill>
                <a:latin typeface="Overpass" panose="00000500000000000000" pitchFamily="2" charset="0"/>
              </a:rPr>
              <a:t>Why </a:t>
            </a:r>
            <a:r>
              <a:rPr lang="en-GB" sz="2000" b="0" dirty="0">
                <a:solidFill>
                  <a:schemeClr val="tx2"/>
                </a:solidFill>
                <a:latin typeface="Overpass" panose="00000500000000000000" pitchFamily="2" charset="0"/>
              </a:rPr>
              <a:t>skills development is important for the green transition? </a:t>
            </a:r>
          </a:p>
          <a:p>
            <a:pPr marL="342900" indent="-342900">
              <a:spcBef>
                <a:spcPts val="0"/>
              </a:spcBef>
              <a:spcAft>
                <a:spcPts val="0"/>
              </a:spcAft>
              <a:buClr>
                <a:schemeClr val="accent2"/>
              </a:buClr>
              <a:buFont typeface="Webdings" panose="05030102010509060703" pitchFamily="18" charset="2"/>
              <a:buChar char="4"/>
            </a:pPr>
            <a:r>
              <a:rPr lang="en-GB" sz="2000" dirty="0">
                <a:solidFill>
                  <a:schemeClr val="tx2"/>
                </a:solidFill>
                <a:latin typeface="Overpass" panose="00000500000000000000" pitchFamily="2" charset="0"/>
              </a:rPr>
              <a:t>What</a:t>
            </a:r>
            <a:r>
              <a:rPr lang="en-GB" sz="2000" b="0" dirty="0">
                <a:solidFill>
                  <a:schemeClr val="tx2"/>
                </a:solidFill>
                <a:latin typeface="Overpass" panose="00000500000000000000" pitchFamily="2" charset="0"/>
              </a:rPr>
              <a:t> kind of skills do we need for a greener future? </a:t>
            </a:r>
          </a:p>
          <a:p>
            <a:pPr marL="342900" indent="-342900">
              <a:spcBef>
                <a:spcPts val="0"/>
              </a:spcBef>
              <a:spcAft>
                <a:spcPts val="0"/>
              </a:spcAft>
              <a:buClr>
                <a:schemeClr val="accent2"/>
              </a:buClr>
              <a:buFont typeface="Webdings" panose="05030102010509060703" pitchFamily="18" charset="2"/>
              <a:buChar char="4"/>
            </a:pPr>
            <a:r>
              <a:rPr lang="en-GB" sz="2000" dirty="0">
                <a:solidFill>
                  <a:schemeClr val="tx2"/>
                </a:solidFill>
                <a:latin typeface="Overpass" panose="00000500000000000000" pitchFamily="2" charset="0"/>
              </a:rPr>
              <a:t>How </a:t>
            </a:r>
            <a:r>
              <a:rPr lang="en-GB" sz="2000" b="0" dirty="0">
                <a:solidFill>
                  <a:schemeClr val="tx2"/>
                </a:solidFill>
                <a:latin typeface="Overpass" panose="00000500000000000000" pitchFamily="2" charset="0"/>
              </a:rPr>
              <a:t>can we make sure that the current and future workers are fully equipped with the relevant skills to better respond to the green transition? </a:t>
            </a:r>
          </a:p>
          <a:p>
            <a:pPr>
              <a:spcBef>
                <a:spcPts val="0"/>
              </a:spcBef>
              <a:spcAft>
                <a:spcPts val="0"/>
              </a:spcAft>
              <a:buClr>
                <a:schemeClr val="accent2"/>
              </a:buClr>
            </a:pPr>
            <a:endParaRPr lang="en-GB" sz="2000" dirty="0">
              <a:solidFill>
                <a:schemeClr val="accent1"/>
              </a:solidFill>
              <a:latin typeface="Overpass" panose="00000500000000000000" pitchFamily="2" charset="0"/>
            </a:endParaRPr>
          </a:p>
          <a:p>
            <a:pPr>
              <a:spcBef>
                <a:spcPts val="0"/>
              </a:spcBef>
              <a:spcAft>
                <a:spcPts val="0"/>
              </a:spcAft>
              <a:buClr>
                <a:schemeClr val="accent2"/>
              </a:buClr>
            </a:pPr>
            <a:r>
              <a:rPr lang="en-GB" sz="2000" dirty="0">
                <a:latin typeface="Overpass" panose="00000500000000000000" pitchFamily="2" charset="0"/>
              </a:rPr>
              <a:t>Contents</a:t>
            </a:r>
            <a:endParaRPr lang="en-GB" sz="2000" b="0" dirty="0">
              <a:solidFill>
                <a:schemeClr val="tx2"/>
              </a:solidFill>
              <a:latin typeface="Overpass" panose="00000500000000000000" pitchFamily="2" charset="0"/>
            </a:endParaRPr>
          </a:p>
          <a:p>
            <a:pPr marL="285750" indent="-285750">
              <a:spcBef>
                <a:spcPts val="0"/>
              </a:spcBef>
              <a:spcAft>
                <a:spcPts val="0"/>
              </a:spcAft>
              <a:buClr>
                <a:schemeClr val="accent2"/>
              </a:buClr>
              <a:buFont typeface="Webdings" panose="05030102010509060703" pitchFamily="18" charset="2"/>
              <a:buChar char="4"/>
            </a:pPr>
            <a:r>
              <a:rPr lang="en-GB" sz="2000" dirty="0">
                <a:solidFill>
                  <a:schemeClr val="tx2"/>
                </a:solidFill>
                <a:latin typeface="Overpass" panose="00000500000000000000" pitchFamily="2" charset="0"/>
              </a:rPr>
              <a:t>Global policy context</a:t>
            </a:r>
            <a:r>
              <a:rPr lang="en-GB" sz="2000" b="0" dirty="0">
                <a:solidFill>
                  <a:schemeClr val="tx2"/>
                </a:solidFill>
                <a:latin typeface="Overpass" panose="00000500000000000000" pitchFamily="2" charset="0"/>
              </a:rPr>
              <a:t>: ILO Just Transition Guidelines and Paris Agreement </a:t>
            </a:r>
          </a:p>
          <a:p>
            <a:pPr marL="285750" indent="-285750">
              <a:spcBef>
                <a:spcPts val="0"/>
              </a:spcBef>
              <a:spcAft>
                <a:spcPts val="0"/>
              </a:spcAft>
              <a:buClr>
                <a:schemeClr val="accent2"/>
              </a:buClr>
              <a:buFont typeface="Webdings" panose="05030102010509060703" pitchFamily="18" charset="2"/>
              <a:buChar char="4"/>
            </a:pPr>
            <a:r>
              <a:rPr lang="en-GB" sz="2000" b="0" dirty="0">
                <a:solidFill>
                  <a:schemeClr val="tx2"/>
                </a:solidFill>
                <a:latin typeface="Overpass" panose="00000500000000000000" pitchFamily="2" charset="0"/>
              </a:rPr>
              <a:t>The </a:t>
            </a:r>
            <a:r>
              <a:rPr lang="en-GB" sz="2000" dirty="0">
                <a:solidFill>
                  <a:schemeClr val="tx2"/>
                </a:solidFill>
                <a:latin typeface="Overpass" panose="00000500000000000000" pitchFamily="2" charset="0"/>
              </a:rPr>
              <a:t>employment effect </a:t>
            </a:r>
            <a:r>
              <a:rPr lang="en-GB" sz="2000" b="0" dirty="0">
                <a:solidFill>
                  <a:schemeClr val="tx2"/>
                </a:solidFill>
                <a:latin typeface="Overpass" panose="00000500000000000000" pitchFamily="2" charset="0"/>
              </a:rPr>
              <a:t>of greening the economy </a:t>
            </a:r>
          </a:p>
          <a:p>
            <a:pPr marL="285750" indent="-285750">
              <a:spcBef>
                <a:spcPts val="0"/>
              </a:spcBef>
              <a:spcAft>
                <a:spcPts val="0"/>
              </a:spcAft>
              <a:buClr>
                <a:schemeClr val="accent2"/>
              </a:buClr>
              <a:buFont typeface="Webdings" panose="05030102010509060703" pitchFamily="18" charset="2"/>
              <a:buChar char="4"/>
            </a:pPr>
            <a:r>
              <a:rPr lang="en-GB" sz="2000" dirty="0">
                <a:solidFill>
                  <a:schemeClr val="tx2"/>
                </a:solidFill>
                <a:latin typeface="Overpass" panose="00000500000000000000" pitchFamily="2" charset="0"/>
              </a:rPr>
              <a:t>Types of skills in demand </a:t>
            </a:r>
            <a:r>
              <a:rPr lang="en-GB" sz="2000" b="0" dirty="0">
                <a:solidFill>
                  <a:schemeClr val="tx2"/>
                </a:solidFill>
                <a:latin typeface="Overpass" panose="00000500000000000000" pitchFamily="2" charset="0"/>
              </a:rPr>
              <a:t>in the green transition </a:t>
            </a:r>
          </a:p>
          <a:p>
            <a:pPr marL="285750" indent="-285750">
              <a:spcBef>
                <a:spcPts val="0"/>
              </a:spcBef>
              <a:spcAft>
                <a:spcPts val="0"/>
              </a:spcAft>
              <a:buClr>
                <a:schemeClr val="accent2"/>
              </a:buClr>
              <a:buFont typeface="Webdings" panose="05030102010509060703" pitchFamily="18" charset="2"/>
              <a:buChar char="4"/>
            </a:pPr>
            <a:r>
              <a:rPr lang="en-GB" sz="2000" dirty="0">
                <a:solidFill>
                  <a:schemeClr val="tx2"/>
                </a:solidFill>
                <a:latin typeface="Overpass" panose="00000500000000000000" pitchFamily="2" charset="0"/>
              </a:rPr>
              <a:t>Greening TVET </a:t>
            </a:r>
            <a:r>
              <a:rPr lang="en-GB" sz="2000" b="0" dirty="0">
                <a:solidFill>
                  <a:schemeClr val="tx2"/>
                </a:solidFill>
                <a:latin typeface="Overpass" panose="00000500000000000000" pitchFamily="2" charset="0"/>
              </a:rPr>
              <a:t>and skills development </a:t>
            </a:r>
          </a:p>
        </p:txBody>
      </p:sp>
      <p:sp>
        <p:nvSpPr>
          <p:cNvPr id="5" name="Date Placeholder 4">
            <a:extLst>
              <a:ext uri="{FF2B5EF4-FFF2-40B4-BE49-F238E27FC236}">
                <a16:creationId xmlns:a16="http://schemas.microsoft.com/office/drawing/2014/main" id="{B5F45E2F-BFC3-414B-8A61-68335D7610E6}"/>
              </a:ext>
            </a:extLst>
          </p:cNvPr>
          <p:cNvSpPr>
            <a:spLocks noGrp="1"/>
          </p:cNvSpPr>
          <p:nvPr>
            <p:ph type="dt" sz="half" idx="10"/>
          </p:nvPr>
        </p:nvSpPr>
        <p:spPr/>
        <p:txBody>
          <a:bodyPr/>
          <a:lstStyle/>
          <a:p>
            <a:r>
              <a:rPr lang="en-GB"/>
              <a:t>Date: Monday / 01 / October / 2019</a:t>
            </a:r>
          </a:p>
        </p:txBody>
      </p:sp>
      <p:sp>
        <p:nvSpPr>
          <p:cNvPr id="6" name="Footer Placeholder 5">
            <a:extLst>
              <a:ext uri="{FF2B5EF4-FFF2-40B4-BE49-F238E27FC236}">
                <a16:creationId xmlns:a16="http://schemas.microsoft.com/office/drawing/2014/main" id="{235DA0AB-AFD5-49A7-B9CC-79D17E061F47}"/>
              </a:ext>
            </a:extLst>
          </p:cNvPr>
          <p:cNvSpPr>
            <a:spLocks noGrp="1"/>
          </p:cNvSpPr>
          <p:nvPr>
            <p:ph type="ftr" sz="quarter" idx="11"/>
          </p:nvPr>
        </p:nvSpPr>
        <p:spPr/>
        <p:txBody>
          <a:bodyPr/>
          <a:lstStyle/>
          <a:p>
            <a:r>
              <a:rPr lang="en-GB"/>
              <a:t>Advancing social justice, promoting decent work</a:t>
            </a:r>
          </a:p>
        </p:txBody>
      </p:sp>
    </p:spTree>
    <p:extLst>
      <p:ext uri="{BB962C8B-B14F-4D97-AF65-F5344CB8AC3E}">
        <p14:creationId xmlns:p14="http://schemas.microsoft.com/office/powerpoint/2010/main" val="185805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97E0FA-F22C-7C9A-01A5-36173AF1F6A1}"/>
              </a:ext>
            </a:extLst>
          </p:cNvPr>
          <p:cNvPicPr>
            <a:picLocks noChangeAspect="1"/>
          </p:cNvPicPr>
          <p:nvPr/>
        </p:nvPicPr>
        <p:blipFill>
          <a:blip r:embed="rId3"/>
          <a:stretch>
            <a:fillRect/>
          </a:stretch>
        </p:blipFill>
        <p:spPr>
          <a:xfrm>
            <a:off x="7475128" y="546790"/>
            <a:ext cx="2524914" cy="3498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FEEC2663-C9CF-FF0F-2ADF-EE1805EFC2C5}"/>
              </a:ext>
            </a:extLst>
          </p:cNvPr>
          <p:cNvSpPr>
            <a:spLocks noGrp="1"/>
          </p:cNvSpPr>
          <p:nvPr>
            <p:ph type="title"/>
          </p:nvPr>
        </p:nvSpPr>
        <p:spPr>
          <a:xfrm>
            <a:off x="339917" y="1364477"/>
            <a:ext cx="10492747" cy="720080"/>
          </a:xfrm>
        </p:spPr>
        <p:txBody>
          <a:bodyPr/>
          <a:lstStyle/>
          <a:p>
            <a:r>
              <a:rPr lang="en-GB" sz="3200" dirty="0">
                <a:solidFill>
                  <a:schemeClr val="accent1"/>
                </a:solidFill>
                <a:latin typeface="Overpass" panose="00000500000000000000" pitchFamily="2" charset="0"/>
              </a:rPr>
              <a:t>ILO Just Transition Framework</a:t>
            </a:r>
          </a:p>
        </p:txBody>
      </p:sp>
      <p:pic>
        <p:nvPicPr>
          <p:cNvPr id="5" name="Picture 4">
            <a:extLst>
              <a:ext uri="{FF2B5EF4-FFF2-40B4-BE49-F238E27FC236}">
                <a16:creationId xmlns:a16="http://schemas.microsoft.com/office/drawing/2014/main" id="{32B2DCB2-A68E-D9E2-B1C6-84270C58B6F5}"/>
              </a:ext>
            </a:extLst>
          </p:cNvPr>
          <p:cNvPicPr>
            <a:picLocks noChangeAspect="1"/>
          </p:cNvPicPr>
          <p:nvPr/>
        </p:nvPicPr>
        <p:blipFill>
          <a:blip r:embed="rId4"/>
          <a:stretch>
            <a:fillRect/>
          </a:stretch>
        </p:blipFill>
        <p:spPr>
          <a:xfrm>
            <a:off x="8668178" y="2776583"/>
            <a:ext cx="2463938" cy="3215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D6AC6D77-E649-0BB1-D8D3-1780B562008A}"/>
              </a:ext>
            </a:extLst>
          </p:cNvPr>
          <p:cNvGrpSpPr/>
          <p:nvPr/>
        </p:nvGrpSpPr>
        <p:grpSpPr>
          <a:xfrm>
            <a:off x="1246427" y="2146463"/>
            <a:ext cx="5481385" cy="1260241"/>
            <a:chOff x="2510326" y="2028091"/>
            <a:chExt cx="3585673" cy="1701801"/>
          </a:xfrm>
          <a:solidFill>
            <a:srgbClr val="FAB4D9"/>
          </a:solidFill>
        </p:grpSpPr>
        <p:sp>
          <p:nvSpPr>
            <p:cNvPr id="9" name="Round Same Side Corner Rectangle 8">
              <a:extLst>
                <a:ext uri="{FF2B5EF4-FFF2-40B4-BE49-F238E27FC236}">
                  <a16:creationId xmlns:a16="http://schemas.microsoft.com/office/drawing/2014/main" id="{7DA13EC8-F7BD-BC96-AD0B-A190687AFFDE}"/>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0" name="Round Same Side Corner Rectangle 9">
              <a:extLst>
                <a:ext uri="{FF2B5EF4-FFF2-40B4-BE49-F238E27FC236}">
                  <a16:creationId xmlns:a16="http://schemas.microsoft.com/office/drawing/2014/main" id="{BEE8A8D8-615B-3968-82A7-B60B1438B50B}"/>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Subtitle 2">
              <a:extLst>
                <a:ext uri="{FF2B5EF4-FFF2-40B4-BE49-F238E27FC236}">
                  <a16:creationId xmlns:a16="http://schemas.microsoft.com/office/drawing/2014/main" id="{F5067FD1-2791-4C45-3803-2FC0724748E0}"/>
                </a:ext>
              </a:extLst>
            </p:cNvPr>
            <p:cNvSpPr txBox="1">
              <a:spLocks/>
            </p:cNvSpPr>
            <p:nvPr/>
          </p:nvSpPr>
          <p:spPr>
            <a:xfrm>
              <a:off x="2664740" y="2182836"/>
              <a:ext cx="2437547" cy="1392308"/>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1600" dirty="0">
                  <a:solidFill>
                    <a:srgbClr val="960A55"/>
                  </a:solidFill>
                  <a:latin typeface="Overpass" panose="00000500000000000000" pitchFamily="2" charset="0"/>
                  <a:ea typeface="League Spartan" charset="0"/>
                  <a:cs typeface="Arial" panose="020B0604020202020204" pitchFamily="34" charset="0"/>
                </a:rPr>
                <a:t>In 2015, the ILO adopted the policy </a:t>
              </a:r>
              <a:r>
                <a:rPr lang="en-GB" sz="1600" b="1" dirty="0">
                  <a:solidFill>
                    <a:srgbClr val="960A55"/>
                  </a:solidFill>
                  <a:latin typeface="Overpass" panose="00000500000000000000" pitchFamily="2" charset="0"/>
                  <a:ea typeface="League Spartan" charset="0"/>
                  <a:cs typeface="Arial" panose="020B0604020202020204" pitchFamily="34" charset="0"/>
                </a:rPr>
                <a:t>guidelines for a just transition </a:t>
              </a:r>
              <a:r>
                <a:rPr lang="en-GB" sz="1600" dirty="0">
                  <a:solidFill>
                    <a:srgbClr val="960A55"/>
                  </a:solidFill>
                  <a:latin typeface="Overpass" panose="00000500000000000000" pitchFamily="2" charset="0"/>
                  <a:ea typeface="League Spartan" charset="0"/>
                  <a:cs typeface="Arial" panose="020B0604020202020204" pitchFamily="34" charset="0"/>
                </a:rPr>
                <a:t>towards environmentally sustainable economies and societies for all. </a:t>
              </a:r>
            </a:p>
          </p:txBody>
        </p:sp>
      </p:grpSp>
      <p:grpSp>
        <p:nvGrpSpPr>
          <p:cNvPr id="12" name="Group 11">
            <a:extLst>
              <a:ext uri="{FF2B5EF4-FFF2-40B4-BE49-F238E27FC236}">
                <a16:creationId xmlns:a16="http://schemas.microsoft.com/office/drawing/2014/main" id="{340AE5F1-370C-42F8-02B6-AB4E015F5F9C}"/>
              </a:ext>
            </a:extLst>
          </p:cNvPr>
          <p:cNvGrpSpPr/>
          <p:nvPr/>
        </p:nvGrpSpPr>
        <p:grpSpPr>
          <a:xfrm>
            <a:off x="1756134" y="3616286"/>
            <a:ext cx="5449711" cy="1260240"/>
            <a:chOff x="2510327" y="2028091"/>
            <a:chExt cx="3585672" cy="1701801"/>
          </a:xfrm>
          <a:solidFill>
            <a:srgbClr val="FAB4D9"/>
          </a:solidFill>
        </p:grpSpPr>
        <p:sp>
          <p:nvSpPr>
            <p:cNvPr id="13" name="Round Same Side Corner Rectangle 14">
              <a:extLst>
                <a:ext uri="{FF2B5EF4-FFF2-40B4-BE49-F238E27FC236}">
                  <a16:creationId xmlns:a16="http://schemas.microsoft.com/office/drawing/2014/main" id="{B4BB292D-BA15-7852-E52E-D90D436069C4}"/>
                </a:ext>
              </a:extLst>
            </p:cNvPr>
            <p:cNvSpPr/>
            <p:nvPr/>
          </p:nvSpPr>
          <p:spPr>
            <a:xfrm rot="16200000">
              <a:off x="3032615" y="1505804"/>
              <a:ext cx="1701800" cy="2746375"/>
            </a:xfrm>
            <a:prstGeom prst="round2SameRect">
              <a:avLst>
                <a:gd name="adj1" fmla="val 18391"/>
                <a:gd name="adj2" fmla="val 0"/>
              </a:avLst>
            </a:prstGeom>
            <a:noFill/>
            <a:ln>
              <a:solidFill>
                <a:srgbClr val="154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4" name="Round Same Side Corner Rectangle 15">
              <a:extLst>
                <a:ext uri="{FF2B5EF4-FFF2-40B4-BE49-F238E27FC236}">
                  <a16:creationId xmlns:a16="http://schemas.microsoft.com/office/drawing/2014/main" id="{5A9B0AE2-5959-1DE4-6DF2-70B5C678A562}"/>
                </a:ext>
              </a:extLst>
            </p:cNvPr>
            <p:cNvSpPr/>
            <p:nvPr/>
          </p:nvSpPr>
          <p:spPr>
            <a:xfrm rot="5400000">
              <a:off x="4764744" y="2398635"/>
              <a:ext cx="1701800" cy="960711"/>
            </a:xfrm>
            <a:prstGeom prst="round2SameRect">
              <a:avLst>
                <a:gd name="adj1" fmla="val 30962"/>
                <a:gd name="adj2" fmla="val 0"/>
              </a:avLst>
            </a:prstGeom>
            <a:solidFill>
              <a:schemeClr val="accent1"/>
            </a:solidFill>
            <a:ln>
              <a:solidFill>
                <a:srgbClr val="154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Subtitle 2">
              <a:extLst>
                <a:ext uri="{FF2B5EF4-FFF2-40B4-BE49-F238E27FC236}">
                  <a16:creationId xmlns:a16="http://schemas.microsoft.com/office/drawing/2014/main" id="{9CF1CC3B-A212-ED5A-D778-DE356127A23A}"/>
                </a:ext>
              </a:extLst>
            </p:cNvPr>
            <p:cNvSpPr txBox="1">
              <a:spLocks/>
            </p:cNvSpPr>
            <p:nvPr/>
          </p:nvSpPr>
          <p:spPr>
            <a:xfrm>
              <a:off x="2633591" y="2227418"/>
              <a:ext cx="2286829" cy="1392309"/>
            </a:xfrm>
            <a:prstGeom prst="rect">
              <a:avLst/>
            </a:prstGeom>
            <a:noFill/>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0"/>
                </a:spcBef>
              </a:pPr>
              <a:r>
                <a:rPr lang="en-GB" sz="1600" b="1" u="sng" dirty="0">
                  <a:solidFill>
                    <a:schemeClr val="accent1"/>
                  </a:solidFill>
                  <a:latin typeface="Overpass" panose="00000500000000000000" pitchFamily="2" charset="0"/>
                  <a:cs typeface="Arial" panose="020B0604020202020204" pitchFamily="34" charset="0"/>
                </a:rPr>
                <a:t>Skills development &amp; ALMPs</a:t>
              </a:r>
            </a:p>
            <a:p>
              <a:pPr algn="l">
                <a:lnSpc>
                  <a:spcPct val="100000"/>
                </a:lnSpc>
                <a:spcBef>
                  <a:spcPts val="0"/>
                </a:spcBef>
              </a:pPr>
              <a:r>
                <a:rPr lang="en-GB" sz="1600" b="1" dirty="0">
                  <a:solidFill>
                    <a:schemeClr val="accent1"/>
                  </a:solidFill>
                  <a:latin typeface="Overpass" panose="00000500000000000000" pitchFamily="2" charset="0"/>
                  <a:cs typeface="Arial" panose="020B0604020202020204" pitchFamily="34" charset="0"/>
                </a:rPr>
                <a:t>Key policy areas </a:t>
              </a:r>
              <a:r>
                <a:rPr lang="en-GB" sz="1600" dirty="0">
                  <a:solidFill>
                    <a:schemeClr val="accent1"/>
                  </a:solidFill>
                  <a:latin typeface="Overpass" panose="00000500000000000000" pitchFamily="2" charset="0"/>
                  <a:cs typeface="Arial" panose="020B0604020202020204" pitchFamily="34" charset="0"/>
                </a:rPr>
                <a:t>to address the environmental, economic and social sustainability.</a:t>
              </a:r>
            </a:p>
          </p:txBody>
        </p:sp>
      </p:grpSp>
      <p:grpSp>
        <p:nvGrpSpPr>
          <p:cNvPr id="16" name="Group 15">
            <a:extLst>
              <a:ext uri="{FF2B5EF4-FFF2-40B4-BE49-F238E27FC236}">
                <a16:creationId xmlns:a16="http://schemas.microsoft.com/office/drawing/2014/main" id="{0F3F19F1-73EF-2BFD-B4BF-3788F601D9F3}"/>
              </a:ext>
            </a:extLst>
          </p:cNvPr>
          <p:cNvGrpSpPr/>
          <p:nvPr/>
        </p:nvGrpSpPr>
        <p:grpSpPr>
          <a:xfrm>
            <a:off x="2813982" y="5088198"/>
            <a:ext cx="5544616" cy="1555538"/>
            <a:chOff x="2510326" y="2028091"/>
            <a:chExt cx="3585673" cy="1701801"/>
          </a:xfrm>
          <a:solidFill>
            <a:srgbClr val="FAB4D9"/>
          </a:solidFill>
        </p:grpSpPr>
        <p:sp>
          <p:nvSpPr>
            <p:cNvPr id="17" name="Round Same Side Corner Rectangle 8">
              <a:extLst>
                <a:ext uri="{FF2B5EF4-FFF2-40B4-BE49-F238E27FC236}">
                  <a16:creationId xmlns:a16="http://schemas.microsoft.com/office/drawing/2014/main" id="{7BA9EC77-F913-409C-F7CE-9F913154B0AC}"/>
                </a:ext>
              </a:extLst>
            </p:cNvPr>
            <p:cNvSpPr/>
            <p:nvPr/>
          </p:nvSpPr>
          <p:spPr>
            <a:xfrm rot="16200000">
              <a:off x="3032614" y="1505804"/>
              <a:ext cx="1701800" cy="2746375"/>
            </a:xfrm>
            <a:prstGeom prst="round2SameRect">
              <a:avLst>
                <a:gd name="adj1" fmla="val 18391"/>
                <a:gd name="adj2" fmla="val 0"/>
              </a:avLst>
            </a:prstGeom>
            <a:no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Round Same Side Corner Rectangle 9">
              <a:extLst>
                <a:ext uri="{FF2B5EF4-FFF2-40B4-BE49-F238E27FC236}">
                  <a16:creationId xmlns:a16="http://schemas.microsoft.com/office/drawing/2014/main" id="{9E09269F-B556-1179-EBDC-5062F3D0A987}"/>
                </a:ext>
              </a:extLst>
            </p:cNvPr>
            <p:cNvSpPr/>
            <p:nvPr/>
          </p:nvSpPr>
          <p:spPr>
            <a:xfrm rot="5400000">
              <a:off x="4764744" y="2398635"/>
              <a:ext cx="1701800" cy="960711"/>
            </a:xfrm>
            <a:prstGeom prst="round2SameRect">
              <a:avLst>
                <a:gd name="adj1" fmla="val 30962"/>
                <a:gd name="adj2" fmla="val 0"/>
              </a:avLst>
            </a:prstGeom>
            <a:solidFill>
              <a:srgbClr val="960A55"/>
            </a:solidFill>
            <a:ln>
              <a:solidFill>
                <a:srgbClr val="960A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9" name="Subtitle 2">
              <a:extLst>
                <a:ext uri="{FF2B5EF4-FFF2-40B4-BE49-F238E27FC236}">
                  <a16:creationId xmlns:a16="http://schemas.microsoft.com/office/drawing/2014/main" id="{4CED1E0A-0112-ED13-F247-9D21EBBAF97B}"/>
                </a:ext>
              </a:extLst>
            </p:cNvPr>
            <p:cNvSpPr txBox="1">
              <a:spLocks/>
            </p:cNvSpPr>
            <p:nvPr/>
          </p:nvSpPr>
          <p:spPr>
            <a:xfrm>
              <a:off x="2576311" y="2259659"/>
              <a:ext cx="2502843" cy="1397372"/>
            </a:xfrm>
            <a:prstGeom prst="rect">
              <a:avLst/>
            </a:prstGeom>
            <a:noFill/>
            <a:ln>
              <a:noFill/>
            </a:ln>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1600" dirty="0">
                  <a:solidFill>
                    <a:srgbClr val="960A55"/>
                  </a:solidFill>
                  <a:latin typeface="Overpass" panose="00000500000000000000" pitchFamily="2" charset="0"/>
                  <a:ea typeface="League Spartan" charset="0"/>
                  <a:cs typeface="Arial" panose="020B0604020202020204" pitchFamily="34" charset="0"/>
                </a:rPr>
                <a:t>In 2023, the Resolution and Conclusions adopted by 111th Session of the </a:t>
              </a:r>
              <a:r>
                <a:rPr lang="en-GB" sz="1600" b="1" dirty="0">
                  <a:solidFill>
                    <a:srgbClr val="960A55"/>
                  </a:solidFill>
                  <a:latin typeface="Overpass" panose="00000500000000000000" pitchFamily="2" charset="0"/>
                  <a:ea typeface="League Spartan" charset="0"/>
                  <a:cs typeface="Arial" panose="020B0604020202020204" pitchFamily="34" charset="0"/>
                </a:rPr>
                <a:t>International Labour Conference (ILC) endorsed </a:t>
              </a:r>
              <a:r>
                <a:rPr lang="en-GB" sz="1600" dirty="0">
                  <a:solidFill>
                    <a:srgbClr val="960A55"/>
                  </a:solidFill>
                  <a:latin typeface="Overpass" panose="00000500000000000000" pitchFamily="2" charset="0"/>
                  <a:ea typeface="League Spartan" charset="0"/>
                  <a:cs typeface="Arial" panose="020B0604020202020204" pitchFamily="34" charset="0"/>
                </a:rPr>
                <a:t>the ILO Just Transition Guidelines</a:t>
              </a:r>
            </a:p>
          </p:txBody>
        </p:sp>
      </p:grpSp>
    </p:spTree>
    <p:extLst>
      <p:ext uri="{BB962C8B-B14F-4D97-AF65-F5344CB8AC3E}">
        <p14:creationId xmlns:p14="http://schemas.microsoft.com/office/powerpoint/2010/main" val="359486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382076" y="1329918"/>
            <a:ext cx="2676810" cy="2099081"/>
          </a:xfrm>
        </p:spPr>
        <p:txBody>
          <a:bodyPr/>
          <a:lstStyle/>
          <a:p>
            <a:r>
              <a:rPr lang="fr-CH" sz="2800" dirty="0">
                <a:latin typeface="Overpass" panose="00000500000000000000" pitchFamily="2" charset="0"/>
              </a:rPr>
              <a:t>ILO Global </a:t>
            </a:r>
            <a:r>
              <a:rPr lang="fr-CH" sz="2800" dirty="0" err="1">
                <a:latin typeface="Overpass" panose="00000500000000000000" pitchFamily="2" charset="0"/>
              </a:rPr>
              <a:t>Research</a:t>
            </a:r>
            <a:r>
              <a:rPr lang="fr-CH" sz="2800" dirty="0">
                <a:latin typeface="Overpass" panose="00000500000000000000" pitchFamily="2" charset="0"/>
              </a:rPr>
              <a:t>: </a:t>
            </a:r>
            <a:r>
              <a:rPr lang="fr-CH" sz="2800" dirty="0" err="1">
                <a:latin typeface="Overpass" panose="00000500000000000000" pitchFamily="2" charset="0"/>
              </a:rPr>
              <a:t>Skills</a:t>
            </a:r>
            <a:r>
              <a:rPr lang="fr-CH" sz="2800" dirty="0">
                <a:latin typeface="Overpass" panose="00000500000000000000" pitchFamily="2" charset="0"/>
              </a:rPr>
              <a:t> for a </a:t>
            </a:r>
            <a:r>
              <a:rPr lang="fr-CH" sz="2800" dirty="0" err="1">
                <a:latin typeface="Overpass" panose="00000500000000000000" pitchFamily="2" charset="0"/>
              </a:rPr>
              <a:t>Greener</a:t>
            </a:r>
            <a:r>
              <a:rPr lang="fr-CH" sz="2800" dirty="0">
                <a:latin typeface="Overpass" panose="00000500000000000000" pitchFamily="2" charset="0"/>
              </a:rPr>
              <a:t> Future</a:t>
            </a:r>
            <a:endParaRPr lang="en-GB" sz="2800" dirty="0">
              <a:latin typeface="Overpass" panose="00000500000000000000" pitchFamily="2" charset="0"/>
            </a:endParaRPr>
          </a:p>
        </p:txBody>
      </p:sp>
      <p:pic>
        <p:nvPicPr>
          <p:cNvPr id="15" name="Picture 14"/>
          <p:cNvPicPr>
            <a:picLocks noChangeAspect="1"/>
          </p:cNvPicPr>
          <p:nvPr/>
        </p:nvPicPr>
        <p:blipFill>
          <a:blip r:embed="rId2"/>
          <a:stretch>
            <a:fillRect/>
          </a:stretch>
        </p:blipFill>
        <p:spPr>
          <a:xfrm>
            <a:off x="3189514" y="1168218"/>
            <a:ext cx="8708160" cy="4975315"/>
          </a:xfrm>
          <a:prstGeom prst="rect">
            <a:avLst/>
          </a:prstGeom>
        </p:spPr>
      </p:pic>
      <p:sp>
        <p:nvSpPr>
          <p:cNvPr id="17" name="Title 2"/>
          <p:cNvSpPr txBox="1">
            <a:spLocks/>
          </p:cNvSpPr>
          <p:nvPr/>
        </p:nvSpPr>
        <p:spPr>
          <a:xfrm>
            <a:off x="3124200" y="6023790"/>
            <a:ext cx="5400675" cy="5566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fontAlgn="base">
              <a:spcAft>
                <a:spcPct val="0"/>
              </a:spcAft>
              <a:defRPr/>
            </a:pPr>
            <a:r>
              <a:rPr lang="fr-CH" sz="2000" dirty="0">
                <a:solidFill>
                  <a:schemeClr val="bg1">
                    <a:lumMod val="50000"/>
                  </a:schemeClr>
                </a:solidFill>
                <a:latin typeface="Overpass" panose="00000500000000000000" pitchFamily="2" charset="0"/>
              </a:rPr>
              <a:t>Second round: 32 countries</a:t>
            </a:r>
            <a:endParaRPr lang="en-GB" sz="2000" dirty="0">
              <a:solidFill>
                <a:schemeClr val="bg1">
                  <a:lumMod val="50000"/>
                </a:schemeClr>
              </a:solidFill>
              <a:latin typeface="Overpass" panose="00000500000000000000" pitchFamily="2" charset="0"/>
            </a:endParaRPr>
          </a:p>
        </p:txBody>
      </p:sp>
      <p:pic>
        <p:nvPicPr>
          <p:cNvPr id="5" name="Picture 4"/>
          <p:cNvPicPr>
            <a:picLocks noChangeAspect="1"/>
          </p:cNvPicPr>
          <p:nvPr/>
        </p:nvPicPr>
        <p:blipFill>
          <a:blip r:embed="rId3"/>
          <a:stretch>
            <a:fillRect/>
          </a:stretch>
        </p:blipFill>
        <p:spPr>
          <a:xfrm>
            <a:off x="598508" y="3428999"/>
            <a:ext cx="1705566" cy="2411050"/>
          </a:xfrm>
          <a:prstGeom prst="rect">
            <a:avLst/>
          </a:prstGeom>
        </p:spPr>
      </p:pic>
    </p:spTree>
    <p:extLst>
      <p:ext uri="{BB962C8B-B14F-4D97-AF65-F5344CB8AC3E}">
        <p14:creationId xmlns:p14="http://schemas.microsoft.com/office/powerpoint/2010/main" val="306461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latin typeface="Overpass" panose="00000500000000000000" pitchFamily="2" charset="0"/>
                <a:cs typeface="Arial" pitchFamily="34" charset="0"/>
              </a:rPr>
              <a:t>Global projections</a:t>
            </a:r>
          </a:p>
        </p:txBody>
      </p:sp>
      <p:sp>
        <p:nvSpPr>
          <p:cNvPr id="5" name="Date Placeholder 4"/>
          <p:cNvSpPr>
            <a:spLocks noGrp="1"/>
          </p:cNvSpPr>
          <p:nvPr>
            <p:ph type="dt" sz="half" idx="10"/>
          </p:nvPr>
        </p:nvSpPr>
        <p:spPr/>
        <p:txBody>
          <a:bodyPr/>
          <a:lstStyle/>
          <a:p>
            <a:r>
              <a:rPr lang="en-GB" dirty="0"/>
              <a:t>Date: Monday / 01 / October / 2019</a:t>
            </a:r>
          </a:p>
        </p:txBody>
      </p:sp>
      <p:sp>
        <p:nvSpPr>
          <p:cNvPr id="27" name="Content Placeholder 2"/>
          <p:cNvSpPr txBox="1">
            <a:spLocks/>
          </p:cNvSpPr>
          <p:nvPr/>
        </p:nvSpPr>
        <p:spPr>
          <a:xfrm>
            <a:off x="810646" y="2178966"/>
            <a:ext cx="5324131"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None/>
              <a:tabLst/>
              <a:defRPr/>
            </a:pPr>
            <a:r>
              <a:rPr kumimoji="0" lang="fr-CH" sz="2000" b="1" i="0" u="none" strike="noStrike" kern="0" cap="none" spc="0" normalizeH="0" baseline="0" noProof="0" dirty="0" err="1">
                <a:ln>
                  <a:noFill/>
                </a:ln>
                <a:solidFill>
                  <a:schemeClr val="accent1"/>
                </a:solidFill>
                <a:effectLst/>
                <a:uLnTx/>
                <a:uFillTx/>
                <a:latin typeface="Overpass" panose="00000500000000000000" pitchFamily="2" charset="0"/>
              </a:rPr>
              <a:t>Energy</a:t>
            </a:r>
            <a:r>
              <a:rPr kumimoji="0" lang="fr-CH" sz="2000" b="1" i="0" u="none" strike="noStrike" kern="0" cap="none" spc="0" normalizeH="0" baseline="0" noProof="0" dirty="0">
                <a:ln>
                  <a:noFill/>
                </a:ln>
                <a:solidFill>
                  <a:schemeClr val="accent1"/>
                </a:solidFill>
                <a:effectLst/>
                <a:uLnTx/>
                <a:uFillTx/>
                <a:latin typeface="Overpass" panose="00000500000000000000" pitchFamily="2" charset="0"/>
              </a:rPr>
              <a:t> </a:t>
            </a:r>
            <a:r>
              <a:rPr kumimoji="0" lang="fr-CH" sz="2000" b="1" i="0" u="none" strike="noStrike" kern="0" cap="none" spc="0" normalizeH="0" baseline="0" noProof="0" dirty="0" err="1">
                <a:ln>
                  <a:noFill/>
                </a:ln>
                <a:solidFill>
                  <a:schemeClr val="accent1"/>
                </a:solidFill>
                <a:effectLst/>
                <a:uLnTx/>
                <a:uFillTx/>
                <a:latin typeface="Overpass" panose="00000500000000000000" pitchFamily="2" charset="0"/>
              </a:rPr>
              <a:t>sustainability</a:t>
            </a:r>
            <a:r>
              <a:rPr kumimoji="0" lang="fr-CH" sz="2000" b="1" i="0" u="none" strike="noStrike" kern="0" cap="none" spc="0" normalizeH="0" baseline="0" noProof="0" dirty="0">
                <a:ln>
                  <a:noFill/>
                </a:ln>
                <a:solidFill>
                  <a:schemeClr val="accent1"/>
                </a:solidFill>
                <a:effectLst/>
                <a:uLnTx/>
                <a:uFillTx/>
                <a:latin typeface="Overpass" panose="00000500000000000000" pitchFamily="2" charset="0"/>
              </a:rPr>
              <a:t> scenario, 2030</a:t>
            </a:r>
            <a:endParaRPr kumimoji="0" lang="en-GB" sz="2000" b="0" i="0" u="none" strike="noStrike" kern="0" cap="none" spc="0" normalizeH="0" baseline="0" noProof="0" dirty="0">
              <a:ln>
                <a:noFill/>
              </a:ln>
              <a:solidFill>
                <a:schemeClr val="accent1"/>
              </a:solidFill>
              <a:effectLst/>
              <a:uLnTx/>
              <a:uFillTx/>
              <a:latin typeface="Overpass" panose="00000500000000000000" pitchFamily="2" charset="0"/>
            </a:endParaRPr>
          </a:p>
        </p:txBody>
      </p:sp>
      <p:pic>
        <p:nvPicPr>
          <p:cNvPr id="28" name="Content Placeholder 3"/>
          <p:cNvPicPr>
            <a:picLocks noChangeAspect="1"/>
          </p:cNvPicPr>
          <p:nvPr/>
        </p:nvPicPr>
        <p:blipFill>
          <a:blip r:embed="rId3"/>
          <a:stretch>
            <a:fillRect/>
          </a:stretch>
        </p:blipFill>
        <p:spPr>
          <a:xfrm>
            <a:off x="490538" y="2697070"/>
            <a:ext cx="5588254" cy="3085045"/>
          </a:xfrm>
          <a:prstGeom prst="rect">
            <a:avLst/>
          </a:prstGeom>
        </p:spPr>
      </p:pic>
      <p:pic>
        <p:nvPicPr>
          <p:cNvPr id="29" name="Content Placeholder 3"/>
          <p:cNvPicPr>
            <a:picLocks noChangeAspect="1"/>
          </p:cNvPicPr>
          <p:nvPr/>
        </p:nvPicPr>
        <p:blipFill>
          <a:blip r:embed="rId4"/>
          <a:stretch>
            <a:fillRect/>
          </a:stretch>
        </p:blipFill>
        <p:spPr>
          <a:xfrm>
            <a:off x="6203703" y="2697070"/>
            <a:ext cx="5135348" cy="2952328"/>
          </a:xfrm>
          <a:prstGeom prst="rect">
            <a:avLst/>
          </a:prstGeom>
        </p:spPr>
      </p:pic>
      <p:sp>
        <p:nvSpPr>
          <p:cNvPr id="30" name="Content Placeholder 2"/>
          <p:cNvSpPr txBox="1">
            <a:spLocks/>
          </p:cNvSpPr>
          <p:nvPr/>
        </p:nvSpPr>
        <p:spPr>
          <a:xfrm>
            <a:off x="6573205" y="2176942"/>
            <a:ext cx="5324131" cy="778870"/>
          </a:xfrm>
          <a:prstGeom prst="rect">
            <a:avLst/>
          </a:prstGeom>
        </p:spPr>
        <p:txBody>
          <a:bodyPr/>
          <a:lstStyle>
            <a:lvl1pPr marL="342900" indent="-342900" algn="l" rtl="0" fontAlgn="base">
              <a:spcBef>
                <a:spcPct val="20000"/>
              </a:spcBef>
              <a:spcAft>
                <a:spcPct val="0"/>
              </a:spcAft>
              <a:buClr>
                <a:srgbClr val="154F98"/>
              </a:buClr>
              <a:buFont typeface="Wingdings" panose="05000000000000000000" pitchFamily="2" charset="2"/>
              <a:buChar char="§"/>
              <a:defRPr sz="20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lr>
                <a:srgbClr val="154F98"/>
              </a:buClr>
              <a:buSzPct val="120000"/>
              <a:buFont typeface="Wingdings" panose="05000000000000000000" pitchFamily="2" charset="2"/>
              <a:buChar char="§"/>
              <a:defRPr sz="1800">
                <a:solidFill>
                  <a:schemeClr val="tx1"/>
                </a:solidFill>
                <a:latin typeface="Arial" panose="020B0604020202020204" pitchFamily="34" charset="0"/>
                <a:ea typeface="+mn-ea"/>
                <a:cs typeface="Arial" panose="020B0604020202020204" pitchFamily="34" charset="0"/>
              </a:defRPr>
            </a:lvl2pPr>
            <a:lvl3pPr marL="1143000" indent="-228600" algn="l" rtl="0" fontAlgn="base">
              <a:spcBef>
                <a:spcPct val="20000"/>
              </a:spcBef>
              <a:spcAft>
                <a:spcPct val="0"/>
              </a:spcAft>
              <a:buClr>
                <a:srgbClr val="154F98"/>
              </a:buClr>
              <a:buSzPct val="80000"/>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3pPr>
            <a:lvl4pPr marL="16002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4pPr>
            <a:lvl5pPr marL="2057400" indent="-228600" algn="l" rtl="0" fontAlgn="base">
              <a:spcBef>
                <a:spcPct val="20000"/>
              </a:spcBef>
              <a:spcAft>
                <a:spcPct val="0"/>
              </a:spcAft>
              <a:buClr>
                <a:srgbClr val="154F98"/>
              </a:buClr>
              <a:buFont typeface="Wingdings" panose="05000000000000000000" pitchFamily="2" charset="2"/>
              <a:buChar char="§"/>
              <a:defRPr sz="1400">
                <a:solidFill>
                  <a:schemeClr val="tx1"/>
                </a:solidFill>
                <a:latin typeface="Arial" panose="020B0604020202020204" pitchFamily="34" charset="0"/>
                <a:ea typeface="+mn-ea"/>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charset="0"/>
                <a:ea typeface="+mn-ea"/>
                <a:cs typeface="Arial" charset="0"/>
              </a:defRPr>
            </a:lvl6pPr>
            <a:lvl7pPr marL="2971800" indent="-228600" algn="l" rtl="0" fontAlgn="base">
              <a:spcBef>
                <a:spcPct val="20000"/>
              </a:spcBef>
              <a:spcAft>
                <a:spcPct val="0"/>
              </a:spcAft>
              <a:buChar char="»"/>
              <a:defRPr sz="2000">
                <a:solidFill>
                  <a:schemeClr val="tx1"/>
                </a:solidFill>
                <a:latin typeface="Arial" charset="0"/>
                <a:ea typeface="+mn-ea"/>
                <a:cs typeface="Arial" charset="0"/>
              </a:defRPr>
            </a:lvl7pPr>
            <a:lvl8pPr marL="3429000" indent="-228600" algn="l" rtl="0" fontAlgn="base">
              <a:spcBef>
                <a:spcPct val="20000"/>
              </a:spcBef>
              <a:spcAft>
                <a:spcPct val="0"/>
              </a:spcAft>
              <a:buChar char="»"/>
              <a:defRPr sz="2000">
                <a:solidFill>
                  <a:schemeClr val="tx1"/>
                </a:solidFill>
                <a:latin typeface="Arial" charset="0"/>
                <a:ea typeface="+mn-ea"/>
                <a:cs typeface="Arial" charset="0"/>
              </a:defRPr>
            </a:lvl8pPr>
            <a:lvl9pPr marL="3886200" indent="-228600" algn="l" rtl="0" fontAlgn="base">
              <a:spcBef>
                <a:spcPct val="20000"/>
              </a:spcBef>
              <a:spcAft>
                <a:spcPct val="0"/>
              </a:spcAft>
              <a:buChar char="»"/>
              <a:defRPr sz="2000">
                <a:solidFill>
                  <a:schemeClr val="tx1"/>
                </a:solidFill>
                <a:latin typeface="Arial" charset="0"/>
                <a:ea typeface="+mn-ea"/>
                <a:cs typeface="Arial" charset="0"/>
              </a:defRPr>
            </a:lvl9pPr>
          </a:lstStyle>
          <a:p>
            <a:pPr marL="0" marR="0" lvl="0" indent="0" algn="l" defTabSz="914400" rtl="0" eaLnBrk="1" fontAlgn="base" latinLnBrk="0" hangingPunct="1">
              <a:lnSpc>
                <a:spcPct val="100000"/>
              </a:lnSpc>
              <a:spcBef>
                <a:spcPct val="20000"/>
              </a:spcBef>
              <a:spcAft>
                <a:spcPct val="0"/>
              </a:spcAft>
              <a:buClr>
                <a:srgbClr val="154F98"/>
              </a:buClr>
              <a:buSzTx/>
              <a:buNone/>
              <a:tabLst/>
              <a:defRPr/>
            </a:pPr>
            <a:r>
              <a:rPr kumimoji="0" lang="fr-CH" sz="2000" b="1" i="0" u="none" strike="noStrike" kern="0" cap="none" spc="0" normalizeH="0" baseline="0" noProof="0" dirty="0" err="1">
                <a:ln>
                  <a:noFill/>
                </a:ln>
                <a:solidFill>
                  <a:schemeClr val="accent1"/>
                </a:solidFill>
                <a:effectLst/>
                <a:uLnTx/>
                <a:uFillTx/>
                <a:latin typeface="Overpass" panose="00000500000000000000" pitchFamily="2" charset="0"/>
              </a:rPr>
              <a:t>Circular</a:t>
            </a:r>
            <a:r>
              <a:rPr kumimoji="0" lang="fr-CH" sz="2000" b="1" i="0" u="none" strike="noStrike" kern="0" cap="none" spc="0" normalizeH="0" baseline="0" noProof="0" dirty="0">
                <a:ln>
                  <a:noFill/>
                </a:ln>
                <a:solidFill>
                  <a:schemeClr val="accent1"/>
                </a:solidFill>
                <a:effectLst/>
                <a:uLnTx/>
                <a:uFillTx/>
                <a:latin typeface="Overpass" panose="00000500000000000000" pitchFamily="2" charset="0"/>
              </a:rPr>
              <a:t> </a:t>
            </a:r>
            <a:r>
              <a:rPr kumimoji="0" lang="fr-CH" sz="2000" b="1" i="0" u="none" strike="noStrike" kern="0" cap="none" spc="0" normalizeH="0" baseline="0" noProof="0" dirty="0" err="1">
                <a:ln>
                  <a:noFill/>
                </a:ln>
                <a:solidFill>
                  <a:schemeClr val="accent1"/>
                </a:solidFill>
                <a:effectLst/>
                <a:uLnTx/>
                <a:uFillTx/>
                <a:latin typeface="Overpass" panose="00000500000000000000" pitchFamily="2" charset="0"/>
              </a:rPr>
              <a:t>economy</a:t>
            </a:r>
            <a:r>
              <a:rPr kumimoji="0" lang="fr-CH" sz="2000" b="1" i="0" u="none" strike="noStrike" kern="0" cap="none" spc="0" normalizeH="0" baseline="0" noProof="0" dirty="0">
                <a:ln>
                  <a:noFill/>
                </a:ln>
                <a:solidFill>
                  <a:schemeClr val="accent1"/>
                </a:solidFill>
                <a:effectLst/>
                <a:uLnTx/>
                <a:uFillTx/>
                <a:latin typeface="Overpass" panose="00000500000000000000" pitchFamily="2" charset="0"/>
              </a:rPr>
              <a:t> scenario, 2030</a:t>
            </a:r>
            <a:endParaRPr kumimoji="0" lang="en-GB" sz="2000" b="0" i="0" u="none" strike="noStrike" kern="0" cap="none" spc="0" normalizeH="0" baseline="0" noProof="0" dirty="0">
              <a:ln>
                <a:noFill/>
              </a:ln>
              <a:solidFill>
                <a:schemeClr val="accent1"/>
              </a:solidFill>
              <a:effectLst/>
              <a:uLnTx/>
              <a:uFillTx/>
              <a:latin typeface="Overpass" panose="00000500000000000000" pitchFamily="2" charset="0"/>
            </a:endParaRPr>
          </a:p>
        </p:txBody>
      </p:sp>
      <p:sp>
        <p:nvSpPr>
          <p:cNvPr id="31" name="TextBox 30"/>
          <p:cNvSpPr txBox="1"/>
          <p:nvPr/>
        </p:nvSpPr>
        <p:spPr bwMode="auto">
          <a:xfrm>
            <a:off x="538637" y="5910784"/>
            <a:ext cx="7152795" cy="276999"/>
          </a:xfrm>
          <a:prstGeom prst="rect">
            <a:avLst/>
          </a:prstGeom>
          <a:noFill/>
          <a:ln w="9525">
            <a:noFill/>
            <a:miter lim="800000"/>
            <a:headEnd/>
            <a:tailEnd/>
          </a:ln>
          <a:effectLst/>
        </p:spPr>
        <p:txBody>
          <a:bodyPr wrap="square" rtlCol="0" anchor="ctr">
            <a:spAutoFit/>
          </a:bodyPr>
          <a:lstStyle/>
          <a:p>
            <a:pPr fontAlgn="base">
              <a:spcBef>
                <a:spcPct val="0"/>
              </a:spcBef>
              <a:spcAft>
                <a:spcPct val="0"/>
              </a:spcAft>
              <a:defRPr/>
            </a:pPr>
            <a:r>
              <a:rPr lang="fr-CH" sz="1200" dirty="0">
                <a:solidFill>
                  <a:schemeClr val="bg1">
                    <a:lumMod val="50000"/>
                  </a:schemeClr>
                </a:solidFill>
                <a:cs typeface="Arial" charset="0"/>
              </a:rPr>
              <a:t>Sources: ILO (2019) &amp; </a:t>
            </a:r>
            <a:r>
              <a:rPr lang="fr-CH" sz="1200" dirty="0" err="1">
                <a:solidFill>
                  <a:schemeClr val="bg1">
                    <a:lumMod val="50000"/>
                  </a:schemeClr>
                </a:solidFill>
                <a:cs typeface="Arial" charset="0"/>
              </a:rPr>
              <a:t>Skills</a:t>
            </a:r>
            <a:r>
              <a:rPr lang="fr-CH" sz="1200" dirty="0">
                <a:solidFill>
                  <a:schemeClr val="bg1">
                    <a:lumMod val="50000"/>
                  </a:schemeClr>
                </a:solidFill>
                <a:cs typeface="Arial" charset="0"/>
              </a:rPr>
              <a:t> for a </a:t>
            </a:r>
            <a:r>
              <a:rPr lang="fr-CH" sz="1200" dirty="0" err="1">
                <a:solidFill>
                  <a:schemeClr val="bg1">
                    <a:lumMod val="50000"/>
                  </a:schemeClr>
                </a:solidFill>
                <a:cs typeface="Arial" charset="0"/>
              </a:rPr>
              <a:t>Greener</a:t>
            </a:r>
            <a:r>
              <a:rPr lang="fr-CH" sz="1200" dirty="0">
                <a:solidFill>
                  <a:schemeClr val="bg1">
                    <a:lumMod val="50000"/>
                  </a:schemeClr>
                </a:solidFill>
                <a:cs typeface="Arial" charset="0"/>
              </a:rPr>
              <a:t> Future.</a:t>
            </a:r>
            <a:r>
              <a:rPr lang="en-US" sz="1200" dirty="0">
                <a:solidFill>
                  <a:schemeClr val="bg1">
                    <a:lumMod val="50000"/>
                  </a:schemeClr>
                </a:solidFill>
                <a:cs typeface="Arial" charset="0"/>
              </a:rPr>
              <a:t> Infographic (2019).</a:t>
            </a:r>
            <a:endParaRPr lang="en-GB" sz="1200" dirty="0">
              <a:solidFill>
                <a:schemeClr val="bg1">
                  <a:lumMod val="50000"/>
                </a:schemeClr>
              </a:solidFill>
              <a:cs typeface="Arial" charset="0"/>
            </a:endParaRPr>
          </a:p>
        </p:txBody>
      </p:sp>
      <p:sp>
        <p:nvSpPr>
          <p:cNvPr id="9" name="Isosceles Triangle 8"/>
          <p:cNvSpPr/>
          <p:nvPr/>
        </p:nvSpPr>
        <p:spPr>
          <a:xfrm rot="5400000">
            <a:off x="541373" y="2275515"/>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rot="5400000">
            <a:off x="6298640" y="2262254"/>
            <a:ext cx="312489" cy="227417"/>
          </a:xfrm>
          <a:prstGeom prst="triangle">
            <a:avLst/>
          </a:prstGeom>
          <a:solidFill>
            <a:srgbClr val="FA3C4B"/>
          </a:solidFill>
          <a:ln>
            <a:solidFill>
              <a:srgbClr val="FA3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380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6268" y="1487767"/>
            <a:ext cx="8761288" cy="1075909"/>
          </a:xfrm>
        </p:spPr>
        <p:txBody>
          <a:bodyPr>
            <a:normAutofit/>
          </a:bodyPr>
          <a:lstStyle/>
          <a:p>
            <a:pPr algn="ctr"/>
            <a:r>
              <a:rPr lang="fr-CH" sz="3200" dirty="0" err="1">
                <a:latin typeface="Overpass" panose="00000500000000000000" pitchFamily="2" charset="0"/>
                <a:cs typeface="Arial" pitchFamily="34" charset="0"/>
              </a:rPr>
              <a:t>Gender</a:t>
            </a:r>
            <a:r>
              <a:rPr lang="fr-CH" sz="3200" dirty="0">
                <a:latin typeface="Overpass" panose="00000500000000000000" pitchFamily="2" charset="0"/>
                <a:cs typeface="Arial" pitchFamily="34" charset="0"/>
              </a:rPr>
              <a:t> Outlook in </a:t>
            </a:r>
            <a:r>
              <a:rPr lang="fr-CH" sz="3200" dirty="0" err="1">
                <a:latin typeface="Overpass" panose="00000500000000000000" pitchFamily="2" charset="0"/>
                <a:cs typeface="Arial" pitchFamily="34" charset="0"/>
              </a:rPr>
              <a:t>both</a:t>
            </a:r>
            <a:r>
              <a:rPr lang="fr-CH" sz="3200" dirty="0">
                <a:latin typeface="Overpass" panose="00000500000000000000" pitchFamily="2" charset="0"/>
                <a:cs typeface="Arial" pitchFamily="34" charset="0"/>
              </a:rPr>
              <a:t> global scenarios</a:t>
            </a:r>
            <a:endParaRPr lang="en-GB" sz="3200" dirty="0">
              <a:latin typeface="Overpass" panose="00000500000000000000" pitchFamily="2" charset="0"/>
              <a:cs typeface="Arial" pitchFamily="34" charset="0"/>
            </a:endParaRPr>
          </a:p>
        </p:txBody>
      </p:sp>
      <p:pic>
        <p:nvPicPr>
          <p:cNvPr id="5" name="Content Placeholder 4"/>
          <p:cNvPicPr>
            <a:picLocks noGrp="1" noChangeAspect="1"/>
          </p:cNvPicPr>
          <p:nvPr>
            <p:ph idx="1"/>
          </p:nvPr>
        </p:nvPicPr>
        <p:blipFill>
          <a:blip r:embed="rId2"/>
          <a:stretch>
            <a:fillRect/>
          </a:stretch>
        </p:blipFill>
        <p:spPr>
          <a:xfrm>
            <a:off x="6149897" y="4050688"/>
            <a:ext cx="5839042" cy="2357513"/>
          </a:xfrm>
          <a:prstGeom prst="rect">
            <a:avLst/>
          </a:prstGeom>
        </p:spPr>
      </p:pic>
      <p:pic>
        <p:nvPicPr>
          <p:cNvPr id="6" name="Picture 5"/>
          <p:cNvPicPr>
            <a:picLocks noChangeAspect="1"/>
          </p:cNvPicPr>
          <p:nvPr/>
        </p:nvPicPr>
        <p:blipFill>
          <a:blip r:embed="rId3"/>
          <a:stretch>
            <a:fillRect/>
          </a:stretch>
        </p:blipFill>
        <p:spPr>
          <a:xfrm>
            <a:off x="419657" y="2220989"/>
            <a:ext cx="5730240" cy="2368277"/>
          </a:xfrm>
          <a:prstGeom prst="rect">
            <a:avLst/>
          </a:prstGeom>
        </p:spPr>
      </p:pic>
      <p:sp>
        <p:nvSpPr>
          <p:cNvPr id="7" name="Right Arrow 6"/>
          <p:cNvSpPr/>
          <p:nvPr/>
        </p:nvSpPr>
        <p:spPr>
          <a:xfrm>
            <a:off x="1884755" y="4979802"/>
            <a:ext cx="3308148" cy="859944"/>
          </a:xfrm>
          <a:prstGeom prst="rightArrow">
            <a:avLst/>
          </a:prstGeom>
          <a:solidFill>
            <a:srgbClr val="62CD7F"/>
          </a:solidFill>
          <a:ln>
            <a:solidFill>
              <a:srgbClr val="62C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fr-CH" sz="1600" b="1" dirty="0" err="1">
                <a:solidFill>
                  <a:schemeClr val="bg1"/>
                </a:solidFill>
                <a:latin typeface="Verdana"/>
              </a:rPr>
              <a:t>Circular</a:t>
            </a:r>
            <a:r>
              <a:rPr lang="fr-CH" sz="1600" b="1" dirty="0">
                <a:solidFill>
                  <a:schemeClr val="bg1"/>
                </a:solidFill>
                <a:latin typeface="Verdana"/>
              </a:rPr>
              <a:t> </a:t>
            </a:r>
            <a:r>
              <a:rPr lang="fr-CH" sz="1600" b="1" dirty="0" err="1">
                <a:solidFill>
                  <a:schemeClr val="bg1"/>
                </a:solidFill>
                <a:latin typeface="Verdana"/>
              </a:rPr>
              <a:t>economy</a:t>
            </a:r>
            <a:r>
              <a:rPr lang="fr-CH" sz="1600" b="1" dirty="0">
                <a:solidFill>
                  <a:schemeClr val="bg1"/>
                </a:solidFill>
                <a:latin typeface="Verdana"/>
              </a:rPr>
              <a:t>, 2030</a:t>
            </a:r>
            <a:endParaRPr lang="en-GB" sz="1600" b="1" dirty="0">
              <a:solidFill>
                <a:schemeClr val="bg1"/>
              </a:solidFill>
              <a:latin typeface="Verdana"/>
            </a:endParaRPr>
          </a:p>
        </p:txBody>
      </p:sp>
      <p:sp>
        <p:nvSpPr>
          <p:cNvPr id="11" name="Left Arrow 10"/>
          <p:cNvSpPr/>
          <p:nvPr/>
        </p:nvSpPr>
        <p:spPr>
          <a:xfrm>
            <a:off x="6833388" y="2781860"/>
            <a:ext cx="3997897" cy="888129"/>
          </a:xfrm>
          <a:prstGeom prst="leftArrow">
            <a:avLst/>
          </a:prstGeom>
          <a:solidFill>
            <a:srgbClr val="62CD7F"/>
          </a:solidFill>
          <a:ln>
            <a:solidFill>
              <a:srgbClr val="62CD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r>
              <a:rPr lang="fr-CH" sz="1600" b="1" dirty="0" err="1">
                <a:solidFill>
                  <a:schemeClr val="bg1"/>
                </a:solidFill>
                <a:latin typeface="Verdana"/>
              </a:rPr>
              <a:t>Energy</a:t>
            </a:r>
            <a:r>
              <a:rPr lang="fr-CH" sz="1600" b="1" dirty="0">
                <a:solidFill>
                  <a:schemeClr val="bg1"/>
                </a:solidFill>
                <a:latin typeface="Verdana"/>
              </a:rPr>
              <a:t> </a:t>
            </a:r>
            <a:r>
              <a:rPr lang="fr-CH" sz="1600" b="1" dirty="0" err="1">
                <a:solidFill>
                  <a:schemeClr val="bg1"/>
                </a:solidFill>
                <a:latin typeface="Verdana"/>
              </a:rPr>
              <a:t>sustainability</a:t>
            </a:r>
            <a:r>
              <a:rPr lang="fr-CH" sz="1600" b="1" dirty="0">
                <a:solidFill>
                  <a:schemeClr val="bg1"/>
                </a:solidFill>
                <a:latin typeface="Verdana"/>
              </a:rPr>
              <a:t>, 2030</a:t>
            </a:r>
            <a:endParaRPr lang="en-GB" sz="1600" b="1" dirty="0">
              <a:solidFill>
                <a:schemeClr val="bg1"/>
              </a:solidFill>
              <a:latin typeface="Verdana"/>
            </a:endParaRPr>
          </a:p>
        </p:txBody>
      </p:sp>
      <p:sp>
        <p:nvSpPr>
          <p:cNvPr id="8" name="TextBox 7"/>
          <p:cNvSpPr txBox="1"/>
          <p:nvPr/>
        </p:nvSpPr>
        <p:spPr bwMode="auto">
          <a:xfrm>
            <a:off x="6149897" y="6459001"/>
            <a:ext cx="3536546" cy="246221"/>
          </a:xfrm>
          <a:prstGeom prst="rect">
            <a:avLst/>
          </a:prstGeom>
          <a:noFill/>
          <a:ln w="9525">
            <a:noFill/>
            <a:miter lim="800000"/>
            <a:headEnd/>
            <a:tailEnd/>
          </a:ln>
          <a:effectLst/>
        </p:spPr>
        <p:txBody>
          <a:bodyPr wrap="none" rtlCol="0" anchor="ctr">
            <a:spAutoFit/>
          </a:bodyPr>
          <a:lstStyle/>
          <a:p>
            <a:pPr fontAlgn="base">
              <a:spcBef>
                <a:spcPct val="0"/>
              </a:spcBef>
              <a:spcAft>
                <a:spcPct val="0"/>
              </a:spcAft>
              <a:defRPr/>
            </a:pPr>
            <a:r>
              <a:rPr lang="fr-CH" sz="1000" dirty="0">
                <a:solidFill>
                  <a:schemeClr val="bg1">
                    <a:lumMod val="50000"/>
                  </a:schemeClr>
                </a:solidFill>
                <a:latin typeface="Arial" charset="0"/>
                <a:cs typeface="Arial" charset="0"/>
              </a:rPr>
              <a:t>Source: ILO (2019) </a:t>
            </a:r>
            <a:r>
              <a:rPr lang="fr-CH" sz="1000" dirty="0" err="1">
                <a:solidFill>
                  <a:schemeClr val="bg1">
                    <a:lumMod val="50000"/>
                  </a:schemeClr>
                </a:solidFill>
                <a:latin typeface="Arial" charset="0"/>
                <a:cs typeface="Arial" charset="0"/>
              </a:rPr>
              <a:t>Skills</a:t>
            </a:r>
            <a:r>
              <a:rPr lang="fr-CH" sz="1000" dirty="0">
                <a:solidFill>
                  <a:schemeClr val="bg1">
                    <a:lumMod val="50000"/>
                  </a:schemeClr>
                </a:solidFill>
                <a:latin typeface="Arial" charset="0"/>
                <a:cs typeface="Arial" charset="0"/>
              </a:rPr>
              <a:t> for a </a:t>
            </a:r>
            <a:r>
              <a:rPr lang="fr-CH" sz="1000" dirty="0" err="1">
                <a:solidFill>
                  <a:schemeClr val="bg1">
                    <a:lumMod val="50000"/>
                  </a:schemeClr>
                </a:solidFill>
                <a:latin typeface="Arial" charset="0"/>
                <a:cs typeface="Arial" charset="0"/>
              </a:rPr>
              <a:t>Greener</a:t>
            </a:r>
            <a:r>
              <a:rPr lang="fr-CH" sz="1000" dirty="0">
                <a:solidFill>
                  <a:schemeClr val="bg1">
                    <a:lumMod val="50000"/>
                  </a:schemeClr>
                </a:solidFill>
                <a:latin typeface="Arial" charset="0"/>
                <a:cs typeface="Arial" charset="0"/>
              </a:rPr>
              <a:t> Future.</a:t>
            </a:r>
            <a:r>
              <a:rPr lang="en-US" sz="1000" dirty="0">
                <a:solidFill>
                  <a:schemeClr val="bg1">
                    <a:lumMod val="50000"/>
                  </a:schemeClr>
                </a:solidFill>
                <a:latin typeface="Arial" charset="0"/>
                <a:cs typeface="Arial" charset="0"/>
              </a:rPr>
              <a:t> Infographic.</a:t>
            </a:r>
            <a:endParaRPr lang="en-GB" sz="1000" dirty="0">
              <a:solidFill>
                <a:schemeClr val="bg1">
                  <a:lumMod val="50000"/>
                </a:schemeClr>
              </a:solidFill>
              <a:latin typeface="Arial" charset="0"/>
              <a:cs typeface="Arial" charset="0"/>
            </a:endParaRPr>
          </a:p>
        </p:txBody>
      </p:sp>
    </p:spTree>
    <p:extLst>
      <p:ext uri="{BB962C8B-B14F-4D97-AF65-F5344CB8AC3E}">
        <p14:creationId xmlns:p14="http://schemas.microsoft.com/office/powerpoint/2010/main" val="90160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524000" y="2444148"/>
            <a:ext cx="9143999" cy="3366853"/>
          </a:xfrm>
          <a:prstGeom prst="rect">
            <a:avLst/>
          </a:prstGeom>
        </p:spPr>
      </p:pic>
      <p:sp>
        <p:nvSpPr>
          <p:cNvPr id="3" name="Title 2"/>
          <p:cNvSpPr>
            <a:spLocks noGrp="1"/>
          </p:cNvSpPr>
          <p:nvPr>
            <p:ph type="title"/>
          </p:nvPr>
        </p:nvSpPr>
        <p:spPr>
          <a:xfrm>
            <a:off x="291934" y="1371241"/>
            <a:ext cx="9250900" cy="864096"/>
          </a:xfrm>
        </p:spPr>
        <p:txBody>
          <a:bodyPr/>
          <a:lstStyle/>
          <a:p>
            <a:r>
              <a:rPr lang="en-GB" sz="3200" dirty="0">
                <a:latin typeface="Overpass" panose="00000500000000000000" pitchFamily="2" charset="0"/>
                <a:cs typeface="Arial" pitchFamily="34" charset="0"/>
              </a:rPr>
              <a:t>The green transition will have greatest effect in mid-skill occupations</a:t>
            </a:r>
          </a:p>
        </p:txBody>
      </p:sp>
      <p:pic>
        <p:nvPicPr>
          <p:cNvPr id="5" name="Picture 4"/>
          <p:cNvPicPr>
            <a:picLocks noChangeAspect="1"/>
          </p:cNvPicPr>
          <p:nvPr/>
        </p:nvPicPr>
        <p:blipFill>
          <a:blip r:embed="rId4"/>
          <a:stretch>
            <a:fillRect/>
          </a:stretch>
        </p:blipFill>
        <p:spPr>
          <a:xfrm>
            <a:off x="1524000" y="6019812"/>
            <a:ext cx="8712926" cy="331470"/>
          </a:xfrm>
          <a:prstGeom prst="rect">
            <a:avLst/>
          </a:prstGeom>
        </p:spPr>
      </p:pic>
      <p:sp>
        <p:nvSpPr>
          <p:cNvPr id="6" name="TextBox 5"/>
          <p:cNvSpPr txBox="1"/>
          <p:nvPr/>
        </p:nvSpPr>
        <p:spPr bwMode="auto">
          <a:xfrm>
            <a:off x="1440873" y="6455303"/>
            <a:ext cx="3921266" cy="261610"/>
          </a:xfrm>
          <a:prstGeom prst="rect">
            <a:avLst/>
          </a:prstGeom>
          <a:noFill/>
          <a:ln w="9525">
            <a:noFill/>
            <a:miter lim="800000"/>
            <a:headEnd/>
            <a:tailEnd/>
          </a:ln>
          <a:effectLst/>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Source: ILO(2019),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Skills</a:t>
            </a: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for a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Greener</a:t>
            </a: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Future.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Infographic</a:t>
            </a:r>
            <a:endParaRPr kumimoji="0" lang="en-GB" sz="11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221960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2">
            <a:extLst>
              <a:ext uri="{FF2B5EF4-FFF2-40B4-BE49-F238E27FC236}">
                <a16:creationId xmlns:a16="http://schemas.microsoft.com/office/drawing/2014/main" id="{53602438-7462-F541-B924-09A1520BFF9C}"/>
              </a:ext>
            </a:extLst>
          </p:cNvPr>
          <p:cNvSpPr>
            <a:spLocks noChangeArrowheads="1"/>
          </p:cNvSpPr>
          <p:nvPr/>
        </p:nvSpPr>
        <p:spPr bwMode="auto">
          <a:xfrm rot="13852849">
            <a:off x="6034654" y="5038085"/>
            <a:ext cx="1230281" cy="1187959"/>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endParaRPr lang="en-US" sz="2450"/>
          </a:p>
        </p:txBody>
      </p:sp>
      <p:sp>
        <p:nvSpPr>
          <p:cNvPr id="5" name="Freeform 83">
            <a:extLst>
              <a:ext uri="{FF2B5EF4-FFF2-40B4-BE49-F238E27FC236}">
                <a16:creationId xmlns:a16="http://schemas.microsoft.com/office/drawing/2014/main" id="{45785249-3375-D444-B63C-537E54146193}"/>
              </a:ext>
            </a:extLst>
          </p:cNvPr>
          <p:cNvSpPr>
            <a:spLocks noChangeArrowheads="1"/>
          </p:cNvSpPr>
          <p:nvPr/>
        </p:nvSpPr>
        <p:spPr bwMode="auto">
          <a:xfrm>
            <a:off x="6927824" y="4448957"/>
            <a:ext cx="1230281" cy="1187959"/>
          </a:xfrm>
          <a:custGeom>
            <a:avLst/>
            <a:gdLst>
              <a:gd name="T0" fmla="*/ 783 w 5514"/>
              <a:gd name="T1" fmla="*/ 182 h 5323"/>
              <a:gd name="T2" fmla="*/ 783 w 5514"/>
              <a:gd name="T3" fmla="*/ 182 h 5323"/>
              <a:gd name="T4" fmla="*/ 63 w 5514"/>
              <a:gd name="T5" fmla="*/ 1919 h 5323"/>
              <a:gd name="T6" fmla="*/ 63 w 5514"/>
              <a:gd name="T7" fmla="*/ 1919 h 5323"/>
              <a:gd name="T8" fmla="*/ 83 w 5514"/>
              <a:gd name="T9" fmla="*/ 2194 h 5323"/>
              <a:gd name="T10" fmla="*/ 3125 w 5514"/>
              <a:gd name="T11" fmla="*/ 5236 h 5323"/>
              <a:gd name="T12" fmla="*/ 3125 w 5514"/>
              <a:gd name="T13" fmla="*/ 5236 h 5323"/>
              <a:gd name="T14" fmla="*/ 3433 w 5514"/>
              <a:gd name="T15" fmla="*/ 5225 h 5323"/>
              <a:gd name="T16" fmla="*/ 3433 w 5514"/>
              <a:gd name="T17" fmla="*/ 5225 h 5323"/>
              <a:gd name="T18" fmla="*/ 5504 w 5514"/>
              <a:gd name="T19" fmla="*/ 226 h 5323"/>
              <a:gd name="T20" fmla="*/ 5504 w 5514"/>
              <a:gd name="T21" fmla="*/ 226 h 5323"/>
              <a:gd name="T22" fmla="*/ 5294 w 5514"/>
              <a:gd name="T23" fmla="*/ 0 h 5323"/>
              <a:gd name="T24" fmla="*/ 991 w 5514"/>
              <a:gd name="T25" fmla="*/ 0 h 5323"/>
              <a:gd name="T26" fmla="*/ 991 w 5514"/>
              <a:gd name="T27" fmla="*/ 0 h 5323"/>
              <a:gd name="T28" fmla="*/ 783 w 5514"/>
              <a:gd name="T29" fmla="*/ 182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783" y="182"/>
                </a:moveTo>
                <a:lnTo>
                  <a:pt x="783" y="182"/>
                </a:lnTo>
                <a:cubicBezTo>
                  <a:pt x="688" y="827"/>
                  <a:pt x="435" y="1419"/>
                  <a:pt x="63" y="1919"/>
                </a:cubicBezTo>
                <a:lnTo>
                  <a:pt x="63" y="1919"/>
                </a:lnTo>
                <a:cubicBezTo>
                  <a:pt x="0" y="2003"/>
                  <a:pt x="9" y="2120"/>
                  <a:pt x="83" y="2194"/>
                </a:cubicBezTo>
                <a:lnTo>
                  <a:pt x="3125" y="5236"/>
                </a:lnTo>
                <a:lnTo>
                  <a:pt x="3125" y="5236"/>
                </a:lnTo>
                <a:cubicBezTo>
                  <a:pt x="3211" y="5322"/>
                  <a:pt x="3353" y="5317"/>
                  <a:pt x="3433" y="5225"/>
                </a:cubicBezTo>
                <a:lnTo>
                  <a:pt x="3433" y="5225"/>
                </a:lnTo>
                <a:cubicBezTo>
                  <a:pt x="4613" y="3867"/>
                  <a:pt x="5371" y="2132"/>
                  <a:pt x="5504" y="226"/>
                </a:cubicBezTo>
                <a:lnTo>
                  <a:pt x="5504" y="226"/>
                </a:lnTo>
                <a:cubicBezTo>
                  <a:pt x="5513" y="104"/>
                  <a:pt x="5416" y="0"/>
                  <a:pt x="5294" y="0"/>
                </a:cubicBezTo>
                <a:lnTo>
                  <a:pt x="991" y="0"/>
                </a:lnTo>
                <a:lnTo>
                  <a:pt x="991" y="0"/>
                </a:lnTo>
                <a:cubicBezTo>
                  <a:pt x="887" y="0"/>
                  <a:pt x="798" y="78"/>
                  <a:pt x="783" y="182"/>
                </a:cubicBezTo>
              </a:path>
            </a:pathLst>
          </a:custGeom>
          <a:solidFill>
            <a:schemeClr val="accent6">
              <a:lumMod val="90000"/>
            </a:schemeClr>
          </a:solidFill>
          <a:ln>
            <a:noFill/>
          </a:ln>
          <a:effectLst/>
        </p:spPr>
        <p:txBody>
          <a:bodyPr wrap="none" anchor="ctr"/>
          <a:lstStyle/>
          <a:p>
            <a:endParaRPr lang="en-US" sz="2450"/>
          </a:p>
        </p:txBody>
      </p:sp>
      <p:sp>
        <p:nvSpPr>
          <p:cNvPr id="6" name="Freeform 84">
            <a:extLst>
              <a:ext uri="{FF2B5EF4-FFF2-40B4-BE49-F238E27FC236}">
                <a16:creationId xmlns:a16="http://schemas.microsoft.com/office/drawing/2014/main" id="{6F08189A-2D13-5D45-90B5-7DE76D5153F6}"/>
              </a:ext>
            </a:extLst>
          </p:cNvPr>
          <p:cNvSpPr>
            <a:spLocks noChangeArrowheads="1"/>
          </p:cNvSpPr>
          <p:nvPr/>
        </p:nvSpPr>
        <p:spPr bwMode="auto">
          <a:xfrm>
            <a:off x="6869994" y="3091712"/>
            <a:ext cx="1230281" cy="1187959"/>
          </a:xfrm>
          <a:custGeom>
            <a:avLst/>
            <a:gdLst>
              <a:gd name="T0" fmla="*/ 3125 w 5514"/>
              <a:gd name="T1" fmla="*/ 86 h 5322"/>
              <a:gd name="T2" fmla="*/ 83 w 5514"/>
              <a:gd name="T3" fmla="*/ 3128 h 5322"/>
              <a:gd name="T4" fmla="*/ 83 w 5514"/>
              <a:gd name="T5" fmla="*/ 3128 h 5322"/>
              <a:gd name="T6" fmla="*/ 63 w 5514"/>
              <a:gd name="T7" fmla="*/ 3403 h 5322"/>
              <a:gd name="T8" fmla="*/ 63 w 5514"/>
              <a:gd name="T9" fmla="*/ 3403 h 5322"/>
              <a:gd name="T10" fmla="*/ 783 w 5514"/>
              <a:gd name="T11" fmla="*/ 5140 h 5322"/>
              <a:gd name="T12" fmla="*/ 783 w 5514"/>
              <a:gd name="T13" fmla="*/ 5140 h 5322"/>
              <a:gd name="T14" fmla="*/ 991 w 5514"/>
              <a:gd name="T15" fmla="*/ 5321 h 5322"/>
              <a:gd name="T16" fmla="*/ 5294 w 5514"/>
              <a:gd name="T17" fmla="*/ 5321 h 5322"/>
              <a:gd name="T18" fmla="*/ 5294 w 5514"/>
              <a:gd name="T19" fmla="*/ 5321 h 5322"/>
              <a:gd name="T20" fmla="*/ 5504 w 5514"/>
              <a:gd name="T21" fmla="*/ 5096 h 5322"/>
              <a:gd name="T22" fmla="*/ 5504 w 5514"/>
              <a:gd name="T23" fmla="*/ 5096 h 5322"/>
              <a:gd name="T24" fmla="*/ 3433 w 5514"/>
              <a:gd name="T25" fmla="*/ 96 h 5322"/>
              <a:gd name="T26" fmla="*/ 3433 w 5514"/>
              <a:gd name="T27" fmla="*/ 96 h 5322"/>
              <a:gd name="T28" fmla="*/ 3125 w 5514"/>
              <a:gd name="T29" fmla="*/ 8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3125" y="86"/>
                </a:moveTo>
                <a:lnTo>
                  <a:pt x="83" y="3128"/>
                </a:lnTo>
                <a:lnTo>
                  <a:pt x="83" y="3128"/>
                </a:lnTo>
                <a:cubicBezTo>
                  <a:pt x="9" y="3202"/>
                  <a:pt x="0" y="3319"/>
                  <a:pt x="63" y="3403"/>
                </a:cubicBezTo>
                <a:lnTo>
                  <a:pt x="63" y="3403"/>
                </a:lnTo>
                <a:cubicBezTo>
                  <a:pt x="435" y="3902"/>
                  <a:pt x="688" y="4495"/>
                  <a:pt x="783" y="5140"/>
                </a:cubicBezTo>
                <a:lnTo>
                  <a:pt x="783" y="5140"/>
                </a:lnTo>
                <a:cubicBezTo>
                  <a:pt x="798" y="5244"/>
                  <a:pt x="887" y="5321"/>
                  <a:pt x="991" y="5321"/>
                </a:cubicBezTo>
                <a:lnTo>
                  <a:pt x="5294" y="5321"/>
                </a:lnTo>
                <a:lnTo>
                  <a:pt x="5294" y="5321"/>
                </a:lnTo>
                <a:cubicBezTo>
                  <a:pt x="5416" y="5321"/>
                  <a:pt x="5513" y="5218"/>
                  <a:pt x="5504" y="5096"/>
                </a:cubicBezTo>
                <a:lnTo>
                  <a:pt x="5504" y="5096"/>
                </a:lnTo>
                <a:cubicBezTo>
                  <a:pt x="5371" y="3189"/>
                  <a:pt x="4613" y="1455"/>
                  <a:pt x="3433" y="96"/>
                </a:cubicBezTo>
                <a:lnTo>
                  <a:pt x="3433" y="96"/>
                </a:lnTo>
                <a:cubicBezTo>
                  <a:pt x="3353" y="4"/>
                  <a:pt x="3211" y="0"/>
                  <a:pt x="3125" y="86"/>
                </a:cubicBezTo>
              </a:path>
            </a:pathLst>
          </a:custGeom>
          <a:solidFill>
            <a:schemeClr val="accent5"/>
          </a:solidFill>
          <a:ln>
            <a:noFill/>
          </a:ln>
          <a:effectLst/>
        </p:spPr>
        <p:txBody>
          <a:bodyPr wrap="none" anchor="ctr"/>
          <a:lstStyle/>
          <a:p>
            <a:endParaRPr lang="en-US" sz="2450"/>
          </a:p>
        </p:txBody>
      </p:sp>
      <p:sp>
        <p:nvSpPr>
          <p:cNvPr id="7" name="Freeform 85">
            <a:extLst>
              <a:ext uri="{FF2B5EF4-FFF2-40B4-BE49-F238E27FC236}">
                <a16:creationId xmlns:a16="http://schemas.microsoft.com/office/drawing/2014/main" id="{8167C4FA-79DA-7F48-8D77-2E8742D58871}"/>
              </a:ext>
            </a:extLst>
          </p:cNvPr>
          <p:cNvSpPr>
            <a:spLocks noChangeArrowheads="1"/>
          </p:cNvSpPr>
          <p:nvPr/>
        </p:nvSpPr>
        <p:spPr bwMode="auto">
          <a:xfrm>
            <a:off x="6279460" y="2457871"/>
            <a:ext cx="1187959" cy="1230281"/>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endParaRPr lang="en-US" sz="2450"/>
          </a:p>
        </p:txBody>
      </p:sp>
      <p:sp>
        <p:nvSpPr>
          <p:cNvPr id="8" name="Freeform 86">
            <a:extLst>
              <a:ext uri="{FF2B5EF4-FFF2-40B4-BE49-F238E27FC236}">
                <a16:creationId xmlns:a16="http://schemas.microsoft.com/office/drawing/2014/main" id="{159CAED3-AC12-3A49-9A0A-A5A38046F836}"/>
              </a:ext>
            </a:extLst>
          </p:cNvPr>
          <p:cNvSpPr>
            <a:spLocks noChangeArrowheads="1"/>
          </p:cNvSpPr>
          <p:nvPr/>
        </p:nvSpPr>
        <p:spPr bwMode="auto">
          <a:xfrm>
            <a:off x="4288373" y="4448957"/>
            <a:ext cx="1230281" cy="1187959"/>
          </a:xfrm>
          <a:custGeom>
            <a:avLst/>
            <a:gdLst>
              <a:gd name="T0" fmla="*/ 4521 w 5514"/>
              <a:gd name="T1" fmla="*/ 0 h 5323"/>
              <a:gd name="T2" fmla="*/ 220 w 5514"/>
              <a:gd name="T3" fmla="*/ 0 h 5323"/>
              <a:gd name="T4" fmla="*/ 220 w 5514"/>
              <a:gd name="T5" fmla="*/ 0 h 5323"/>
              <a:gd name="T6" fmla="*/ 9 w 5514"/>
              <a:gd name="T7" fmla="*/ 225 h 5323"/>
              <a:gd name="T8" fmla="*/ 9 w 5514"/>
              <a:gd name="T9" fmla="*/ 225 h 5323"/>
              <a:gd name="T10" fmla="*/ 2080 w 5514"/>
              <a:gd name="T11" fmla="*/ 5225 h 5323"/>
              <a:gd name="T12" fmla="*/ 2080 w 5514"/>
              <a:gd name="T13" fmla="*/ 5225 h 5323"/>
              <a:gd name="T14" fmla="*/ 2388 w 5514"/>
              <a:gd name="T15" fmla="*/ 5236 h 5323"/>
              <a:gd name="T16" fmla="*/ 5430 w 5514"/>
              <a:gd name="T17" fmla="*/ 2194 h 5323"/>
              <a:gd name="T18" fmla="*/ 5430 w 5514"/>
              <a:gd name="T19" fmla="*/ 2194 h 5323"/>
              <a:gd name="T20" fmla="*/ 5450 w 5514"/>
              <a:gd name="T21" fmla="*/ 1919 h 5323"/>
              <a:gd name="T22" fmla="*/ 5450 w 5514"/>
              <a:gd name="T23" fmla="*/ 1919 h 5323"/>
              <a:gd name="T24" fmla="*/ 4730 w 5514"/>
              <a:gd name="T25" fmla="*/ 182 h 5323"/>
              <a:gd name="T26" fmla="*/ 4730 w 5514"/>
              <a:gd name="T27" fmla="*/ 182 h 5323"/>
              <a:gd name="T28" fmla="*/ 4521 w 5514"/>
              <a:gd name="T29" fmla="*/ 0 h 5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3">
                <a:moveTo>
                  <a:pt x="4521" y="0"/>
                </a:moveTo>
                <a:lnTo>
                  <a:pt x="220" y="0"/>
                </a:lnTo>
                <a:lnTo>
                  <a:pt x="220" y="0"/>
                </a:lnTo>
                <a:cubicBezTo>
                  <a:pt x="98" y="0"/>
                  <a:pt x="0" y="104"/>
                  <a:pt x="9" y="225"/>
                </a:cubicBezTo>
                <a:lnTo>
                  <a:pt x="9" y="225"/>
                </a:lnTo>
                <a:cubicBezTo>
                  <a:pt x="142" y="2132"/>
                  <a:pt x="901" y="3867"/>
                  <a:pt x="2080" y="5225"/>
                </a:cubicBezTo>
                <a:lnTo>
                  <a:pt x="2080" y="5225"/>
                </a:lnTo>
                <a:cubicBezTo>
                  <a:pt x="2160" y="5317"/>
                  <a:pt x="2302" y="5322"/>
                  <a:pt x="2388" y="5236"/>
                </a:cubicBezTo>
                <a:lnTo>
                  <a:pt x="5430" y="2194"/>
                </a:lnTo>
                <a:lnTo>
                  <a:pt x="5430" y="2194"/>
                </a:lnTo>
                <a:cubicBezTo>
                  <a:pt x="5504" y="2120"/>
                  <a:pt x="5513" y="2003"/>
                  <a:pt x="5450" y="1919"/>
                </a:cubicBezTo>
                <a:lnTo>
                  <a:pt x="5450" y="1919"/>
                </a:lnTo>
                <a:cubicBezTo>
                  <a:pt x="5079" y="1419"/>
                  <a:pt x="4824" y="827"/>
                  <a:pt x="4730" y="182"/>
                </a:cubicBezTo>
                <a:lnTo>
                  <a:pt x="4730" y="182"/>
                </a:lnTo>
                <a:cubicBezTo>
                  <a:pt x="4715" y="78"/>
                  <a:pt x="4626" y="0"/>
                  <a:pt x="4521" y="0"/>
                </a:cubicBezTo>
              </a:path>
            </a:pathLst>
          </a:custGeom>
          <a:solidFill>
            <a:schemeClr val="accent1"/>
          </a:solidFill>
          <a:ln>
            <a:noFill/>
          </a:ln>
          <a:effectLst/>
        </p:spPr>
        <p:txBody>
          <a:bodyPr wrap="none" anchor="ctr"/>
          <a:lstStyle/>
          <a:p>
            <a:endParaRPr lang="en-US" sz="2450"/>
          </a:p>
        </p:txBody>
      </p:sp>
      <p:sp>
        <p:nvSpPr>
          <p:cNvPr id="9" name="Freeform 87">
            <a:extLst>
              <a:ext uri="{FF2B5EF4-FFF2-40B4-BE49-F238E27FC236}">
                <a16:creationId xmlns:a16="http://schemas.microsoft.com/office/drawing/2014/main" id="{E001C96E-941B-A74B-9FE6-24D2C971D2A3}"/>
              </a:ext>
            </a:extLst>
          </p:cNvPr>
          <p:cNvSpPr>
            <a:spLocks noChangeArrowheads="1"/>
          </p:cNvSpPr>
          <p:nvPr/>
        </p:nvSpPr>
        <p:spPr bwMode="auto">
          <a:xfrm>
            <a:off x="4891754" y="2429038"/>
            <a:ext cx="1187959" cy="1230281"/>
          </a:xfrm>
          <a:custGeom>
            <a:avLst/>
            <a:gdLst>
              <a:gd name="T0" fmla="*/ 87 w 5323"/>
              <a:gd name="T1" fmla="*/ 2388 h 5514"/>
              <a:gd name="T2" fmla="*/ 3129 w 5323"/>
              <a:gd name="T3" fmla="*/ 5430 h 5514"/>
              <a:gd name="T4" fmla="*/ 3129 w 5323"/>
              <a:gd name="T5" fmla="*/ 5430 h 5514"/>
              <a:gd name="T6" fmla="*/ 3404 w 5323"/>
              <a:gd name="T7" fmla="*/ 5451 h 5514"/>
              <a:gd name="T8" fmla="*/ 3404 w 5323"/>
              <a:gd name="T9" fmla="*/ 5451 h 5514"/>
              <a:gd name="T10" fmla="*/ 5140 w 5323"/>
              <a:gd name="T11" fmla="*/ 4731 h 5514"/>
              <a:gd name="T12" fmla="*/ 5140 w 5323"/>
              <a:gd name="T13" fmla="*/ 4731 h 5514"/>
              <a:gd name="T14" fmla="*/ 5322 w 5323"/>
              <a:gd name="T15" fmla="*/ 4522 h 5514"/>
              <a:gd name="T16" fmla="*/ 5322 w 5323"/>
              <a:gd name="T17" fmla="*/ 219 h 5514"/>
              <a:gd name="T18" fmla="*/ 5322 w 5323"/>
              <a:gd name="T19" fmla="*/ 219 h 5514"/>
              <a:gd name="T20" fmla="*/ 5097 w 5323"/>
              <a:gd name="T21" fmla="*/ 8 h 5514"/>
              <a:gd name="T22" fmla="*/ 5097 w 5323"/>
              <a:gd name="T23" fmla="*/ 8 h 5514"/>
              <a:gd name="T24" fmla="*/ 97 w 5323"/>
              <a:gd name="T25" fmla="*/ 2080 h 5514"/>
              <a:gd name="T26" fmla="*/ 97 w 5323"/>
              <a:gd name="T27" fmla="*/ 2080 h 5514"/>
              <a:gd name="T28" fmla="*/ 87 w 5323"/>
              <a:gd name="T29" fmla="*/ 2388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87" y="2388"/>
                </a:moveTo>
                <a:lnTo>
                  <a:pt x="3129" y="5430"/>
                </a:lnTo>
                <a:lnTo>
                  <a:pt x="3129" y="5430"/>
                </a:lnTo>
                <a:cubicBezTo>
                  <a:pt x="3203" y="5504"/>
                  <a:pt x="3320" y="5513"/>
                  <a:pt x="3404" y="5451"/>
                </a:cubicBezTo>
                <a:lnTo>
                  <a:pt x="3404" y="5451"/>
                </a:lnTo>
                <a:cubicBezTo>
                  <a:pt x="3903" y="5079"/>
                  <a:pt x="4496" y="4825"/>
                  <a:pt x="5140" y="4731"/>
                </a:cubicBezTo>
                <a:lnTo>
                  <a:pt x="5140" y="4731"/>
                </a:lnTo>
                <a:cubicBezTo>
                  <a:pt x="5244" y="4716"/>
                  <a:pt x="5322" y="4627"/>
                  <a:pt x="5322" y="4522"/>
                </a:cubicBezTo>
                <a:lnTo>
                  <a:pt x="5322" y="219"/>
                </a:lnTo>
                <a:lnTo>
                  <a:pt x="5322" y="219"/>
                </a:lnTo>
                <a:cubicBezTo>
                  <a:pt x="5322" y="97"/>
                  <a:pt x="5219" y="0"/>
                  <a:pt x="5097" y="8"/>
                </a:cubicBezTo>
                <a:lnTo>
                  <a:pt x="5097" y="8"/>
                </a:lnTo>
                <a:cubicBezTo>
                  <a:pt x="3190" y="142"/>
                  <a:pt x="1456" y="900"/>
                  <a:pt x="97" y="2080"/>
                </a:cubicBezTo>
                <a:lnTo>
                  <a:pt x="97" y="2080"/>
                </a:lnTo>
                <a:cubicBezTo>
                  <a:pt x="5" y="2160"/>
                  <a:pt x="0" y="2302"/>
                  <a:pt x="87" y="2388"/>
                </a:cubicBezTo>
              </a:path>
            </a:pathLst>
          </a:custGeom>
          <a:solidFill>
            <a:schemeClr val="accent3"/>
          </a:solidFill>
          <a:ln>
            <a:noFill/>
          </a:ln>
          <a:effectLst/>
        </p:spPr>
        <p:txBody>
          <a:bodyPr wrap="none" anchor="ctr"/>
          <a:lstStyle/>
          <a:p>
            <a:endParaRPr lang="en-US" sz="2450"/>
          </a:p>
        </p:txBody>
      </p:sp>
      <p:sp>
        <p:nvSpPr>
          <p:cNvPr id="40" name="Shape 2688">
            <a:extLst>
              <a:ext uri="{FF2B5EF4-FFF2-40B4-BE49-F238E27FC236}">
                <a16:creationId xmlns:a16="http://schemas.microsoft.com/office/drawing/2014/main" id="{81519378-024C-794F-925A-79731D9AB6B8}"/>
              </a:ext>
            </a:extLst>
          </p:cNvPr>
          <p:cNvSpPr>
            <a:spLocks noChangeAspect="1"/>
          </p:cNvSpPr>
          <p:nvPr/>
        </p:nvSpPr>
        <p:spPr>
          <a:xfrm>
            <a:off x="7344036" y="4797951"/>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1" name="Shape 2748">
            <a:extLst>
              <a:ext uri="{FF2B5EF4-FFF2-40B4-BE49-F238E27FC236}">
                <a16:creationId xmlns:a16="http://schemas.microsoft.com/office/drawing/2014/main" id="{BAAD80F8-A0A9-F34C-9546-C28302A07BBC}"/>
              </a:ext>
            </a:extLst>
          </p:cNvPr>
          <p:cNvSpPr>
            <a:spLocks noChangeAspect="1"/>
          </p:cNvSpPr>
          <p:nvPr/>
        </p:nvSpPr>
        <p:spPr>
          <a:xfrm>
            <a:off x="4762415" y="3685415"/>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3" name="Shape 2584">
            <a:extLst>
              <a:ext uri="{FF2B5EF4-FFF2-40B4-BE49-F238E27FC236}">
                <a16:creationId xmlns:a16="http://schemas.microsoft.com/office/drawing/2014/main" id="{E6FCD66C-CEE7-B249-A8EA-C3CEE7007638}"/>
              </a:ext>
            </a:extLst>
          </p:cNvPr>
          <p:cNvSpPr>
            <a:spLocks noChangeAspect="1"/>
          </p:cNvSpPr>
          <p:nvPr/>
        </p:nvSpPr>
        <p:spPr>
          <a:xfrm>
            <a:off x="4762415" y="4797951"/>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4" name="Shape 2623">
            <a:extLst>
              <a:ext uri="{FF2B5EF4-FFF2-40B4-BE49-F238E27FC236}">
                <a16:creationId xmlns:a16="http://schemas.microsoft.com/office/drawing/2014/main" id="{7FABF075-63CF-CE42-B185-F6028CC38A62}"/>
              </a:ext>
            </a:extLst>
          </p:cNvPr>
          <p:cNvSpPr>
            <a:spLocks noChangeAspect="1"/>
          </p:cNvSpPr>
          <p:nvPr/>
        </p:nvSpPr>
        <p:spPr>
          <a:xfrm>
            <a:off x="7344036" y="3701714"/>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2" name="Shape 2546">
            <a:extLst>
              <a:ext uri="{FF2B5EF4-FFF2-40B4-BE49-F238E27FC236}">
                <a16:creationId xmlns:a16="http://schemas.microsoft.com/office/drawing/2014/main" id="{29CA5AA6-D893-5842-BABF-209C0097796B}"/>
              </a:ext>
            </a:extLst>
          </p:cNvPr>
          <p:cNvSpPr>
            <a:spLocks noChangeAspect="1"/>
          </p:cNvSpPr>
          <p:nvPr/>
        </p:nvSpPr>
        <p:spPr>
          <a:xfrm>
            <a:off x="6568901" y="2957566"/>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5" name="Shape 2631">
            <a:extLst>
              <a:ext uri="{FF2B5EF4-FFF2-40B4-BE49-F238E27FC236}">
                <a16:creationId xmlns:a16="http://schemas.microsoft.com/office/drawing/2014/main" id="{451C57CF-0BC5-D54B-9038-D82321BF92F4}"/>
              </a:ext>
            </a:extLst>
          </p:cNvPr>
          <p:cNvSpPr>
            <a:spLocks noChangeAspect="1"/>
          </p:cNvSpPr>
          <p:nvPr/>
        </p:nvSpPr>
        <p:spPr>
          <a:xfrm>
            <a:off x="5537549" y="2957962"/>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9" name="Subtitle 2">
            <a:extLst>
              <a:ext uri="{FF2B5EF4-FFF2-40B4-BE49-F238E27FC236}">
                <a16:creationId xmlns:a16="http://schemas.microsoft.com/office/drawing/2014/main" id="{9F6E271E-63D3-B840-ADDE-B039B2A77704}"/>
              </a:ext>
            </a:extLst>
          </p:cNvPr>
          <p:cNvSpPr txBox="1">
            <a:spLocks/>
          </p:cNvSpPr>
          <p:nvPr/>
        </p:nvSpPr>
        <p:spPr>
          <a:xfrm>
            <a:off x="6754872" y="6040241"/>
            <a:ext cx="3371951" cy="231680"/>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Innovation &amp; digital skills</a:t>
            </a:r>
          </a:p>
        </p:txBody>
      </p:sp>
      <p:sp>
        <p:nvSpPr>
          <p:cNvPr id="53" name="Subtitle 2">
            <a:extLst>
              <a:ext uri="{FF2B5EF4-FFF2-40B4-BE49-F238E27FC236}">
                <a16:creationId xmlns:a16="http://schemas.microsoft.com/office/drawing/2014/main" id="{72551239-3264-0643-8861-E9A54F6497CA}"/>
              </a:ext>
            </a:extLst>
          </p:cNvPr>
          <p:cNvSpPr txBox="1">
            <a:spLocks/>
          </p:cNvSpPr>
          <p:nvPr/>
        </p:nvSpPr>
        <p:spPr>
          <a:xfrm>
            <a:off x="8235740" y="3296217"/>
            <a:ext cx="2692030" cy="1071460"/>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Strategic &amp; leadership skills to enable policy-makers and businesses to set the right incentives for cleaner production and transportation</a:t>
            </a:r>
          </a:p>
        </p:txBody>
      </p:sp>
      <p:sp>
        <p:nvSpPr>
          <p:cNvPr id="56" name="Subtitle 2">
            <a:extLst>
              <a:ext uri="{FF2B5EF4-FFF2-40B4-BE49-F238E27FC236}">
                <a16:creationId xmlns:a16="http://schemas.microsoft.com/office/drawing/2014/main" id="{A5840256-3DFB-8143-A83B-328DC6BA6084}"/>
              </a:ext>
            </a:extLst>
          </p:cNvPr>
          <p:cNvSpPr txBox="1">
            <a:spLocks/>
          </p:cNvSpPr>
          <p:nvPr/>
        </p:nvSpPr>
        <p:spPr>
          <a:xfrm>
            <a:off x="8042331" y="5086526"/>
            <a:ext cx="2485494" cy="231680"/>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Entrepreneurial skills</a:t>
            </a:r>
          </a:p>
        </p:txBody>
      </p:sp>
      <p:sp>
        <p:nvSpPr>
          <p:cNvPr id="59" name="Subtitle 2">
            <a:extLst>
              <a:ext uri="{FF2B5EF4-FFF2-40B4-BE49-F238E27FC236}">
                <a16:creationId xmlns:a16="http://schemas.microsoft.com/office/drawing/2014/main" id="{68872115-0B77-7E48-80B5-0DF80F1F9B52}"/>
              </a:ext>
            </a:extLst>
          </p:cNvPr>
          <p:cNvSpPr txBox="1">
            <a:spLocks/>
          </p:cNvSpPr>
          <p:nvPr/>
        </p:nvSpPr>
        <p:spPr>
          <a:xfrm>
            <a:off x="2023577" y="3585518"/>
            <a:ext cx="2280919" cy="39839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Teamwork &amp; communication  skills</a:t>
            </a:r>
          </a:p>
        </p:txBody>
      </p:sp>
      <p:sp>
        <p:nvSpPr>
          <p:cNvPr id="62" name="Subtitle 2">
            <a:extLst>
              <a:ext uri="{FF2B5EF4-FFF2-40B4-BE49-F238E27FC236}">
                <a16:creationId xmlns:a16="http://schemas.microsoft.com/office/drawing/2014/main" id="{CD286350-E902-3D4C-B45B-62622922CD04}"/>
              </a:ext>
            </a:extLst>
          </p:cNvPr>
          <p:cNvSpPr txBox="1">
            <a:spLocks/>
          </p:cNvSpPr>
          <p:nvPr/>
        </p:nvSpPr>
        <p:spPr>
          <a:xfrm>
            <a:off x="7018999" y="2380555"/>
            <a:ext cx="3141268" cy="39839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 Marketing skills to promote greener products &amp; services</a:t>
            </a:r>
          </a:p>
        </p:txBody>
      </p:sp>
      <p:sp>
        <p:nvSpPr>
          <p:cNvPr id="66" name="Subtitle 2">
            <a:extLst>
              <a:ext uri="{FF2B5EF4-FFF2-40B4-BE49-F238E27FC236}">
                <a16:creationId xmlns:a16="http://schemas.microsoft.com/office/drawing/2014/main" id="{AAB18A95-11AF-8E49-BEBD-E4235D75E8AF}"/>
              </a:ext>
            </a:extLst>
          </p:cNvPr>
          <p:cNvSpPr txBox="1">
            <a:spLocks/>
          </p:cNvSpPr>
          <p:nvPr/>
        </p:nvSpPr>
        <p:spPr>
          <a:xfrm>
            <a:off x="2535044" y="2406911"/>
            <a:ext cx="2792681" cy="231680"/>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Environmental  awareness</a:t>
            </a:r>
          </a:p>
        </p:txBody>
      </p:sp>
      <p:grpSp>
        <p:nvGrpSpPr>
          <p:cNvPr id="46" name="Group 45">
            <a:extLst>
              <a:ext uri="{FF2B5EF4-FFF2-40B4-BE49-F238E27FC236}">
                <a16:creationId xmlns:a16="http://schemas.microsoft.com/office/drawing/2014/main" id="{C0EA3800-2FF1-864C-9489-EEEA83957646}"/>
              </a:ext>
            </a:extLst>
          </p:cNvPr>
          <p:cNvGrpSpPr/>
          <p:nvPr/>
        </p:nvGrpSpPr>
        <p:grpSpPr>
          <a:xfrm>
            <a:off x="5631772" y="3708547"/>
            <a:ext cx="1125103" cy="1189313"/>
            <a:chOff x="10689077" y="6885187"/>
            <a:chExt cx="2999494" cy="3170675"/>
          </a:xfrm>
          <a:solidFill>
            <a:srgbClr val="00B050"/>
          </a:solidFill>
        </p:grpSpPr>
        <p:sp>
          <p:nvSpPr>
            <p:cNvPr id="63" name="Freeform 62">
              <a:extLst>
                <a:ext uri="{FF2B5EF4-FFF2-40B4-BE49-F238E27FC236}">
                  <a16:creationId xmlns:a16="http://schemas.microsoft.com/office/drawing/2014/main" id="{74025AAA-9EB6-FD4E-8C5D-97C4550135E3}"/>
                </a:ext>
              </a:extLst>
            </p:cNvPr>
            <p:cNvSpPr>
              <a:spLocks noChangeArrowheads="1"/>
            </p:cNvSpPr>
            <p:nvPr/>
          </p:nvSpPr>
          <p:spPr bwMode="auto">
            <a:xfrm>
              <a:off x="10689077" y="6885187"/>
              <a:ext cx="2999494" cy="2686404"/>
            </a:xfrm>
            <a:custGeom>
              <a:avLst/>
              <a:gdLst>
                <a:gd name="connsiteX0" fmla="*/ 1067711 w 1462540"/>
                <a:gd name="connsiteY0" fmla="*/ 1044625 h 1309880"/>
                <a:gd name="connsiteX1" fmla="*/ 1082050 w 1462540"/>
                <a:gd name="connsiteY1" fmla="*/ 1050491 h 1309880"/>
                <a:gd name="connsiteX2" fmla="*/ 1250217 w 1462540"/>
                <a:gd name="connsiteY2" fmla="*/ 1218658 h 1309880"/>
                <a:gd name="connsiteX3" fmla="*/ 1250217 w 1462540"/>
                <a:gd name="connsiteY3" fmla="*/ 1247338 h 1309880"/>
                <a:gd name="connsiteX4" fmla="*/ 1221538 w 1462540"/>
                <a:gd name="connsiteY4" fmla="*/ 1247338 h 1309880"/>
                <a:gd name="connsiteX5" fmla="*/ 1053371 w 1462540"/>
                <a:gd name="connsiteY5" fmla="*/ 1079171 h 1309880"/>
                <a:gd name="connsiteX6" fmla="*/ 1053371 w 1462540"/>
                <a:gd name="connsiteY6" fmla="*/ 1050491 h 1309880"/>
                <a:gd name="connsiteX7" fmla="*/ 1067711 w 1462540"/>
                <a:gd name="connsiteY7" fmla="*/ 1044625 h 1309880"/>
                <a:gd name="connsiteX8" fmla="*/ 397641 w 1462540"/>
                <a:gd name="connsiteY8" fmla="*/ 1044625 h 1309880"/>
                <a:gd name="connsiteX9" fmla="*/ 412024 w 1462540"/>
                <a:gd name="connsiteY9" fmla="*/ 1050491 h 1309880"/>
                <a:gd name="connsiteX10" fmla="*/ 412024 w 1462540"/>
                <a:gd name="connsiteY10" fmla="*/ 1079171 h 1309880"/>
                <a:gd name="connsiteX11" fmla="*/ 243995 w 1462540"/>
                <a:gd name="connsiteY11" fmla="*/ 1247338 h 1309880"/>
                <a:gd name="connsiteX12" fmla="*/ 215228 w 1462540"/>
                <a:gd name="connsiteY12" fmla="*/ 1247338 h 1309880"/>
                <a:gd name="connsiteX13" fmla="*/ 215228 w 1462540"/>
                <a:gd name="connsiteY13" fmla="*/ 1218658 h 1309880"/>
                <a:gd name="connsiteX14" fmla="*/ 383257 w 1462540"/>
                <a:gd name="connsiteY14" fmla="*/ 1050491 h 1309880"/>
                <a:gd name="connsiteX15" fmla="*/ 397641 w 1462540"/>
                <a:gd name="connsiteY15" fmla="*/ 1044625 h 1309880"/>
                <a:gd name="connsiteX16" fmla="*/ 1204039 w 1462540"/>
                <a:gd name="connsiteY16" fmla="*/ 711433 h 1309880"/>
                <a:gd name="connsiteX17" fmla="*/ 1441651 w 1462540"/>
                <a:gd name="connsiteY17" fmla="*/ 711433 h 1309880"/>
                <a:gd name="connsiteX18" fmla="*/ 1462540 w 1462540"/>
                <a:gd name="connsiteY18" fmla="*/ 731275 h 1309880"/>
                <a:gd name="connsiteX19" fmla="*/ 1441651 w 1462540"/>
                <a:gd name="connsiteY19" fmla="*/ 751117 h 1309880"/>
                <a:gd name="connsiteX20" fmla="*/ 1204039 w 1462540"/>
                <a:gd name="connsiteY20" fmla="*/ 751117 h 1309880"/>
                <a:gd name="connsiteX21" fmla="*/ 1183803 w 1462540"/>
                <a:gd name="connsiteY21" fmla="*/ 731275 h 1309880"/>
                <a:gd name="connsiteX22" fmla="*/ 1204039 w 1462540"/>
                <a:gd name="connsiteY22" fmla="*/ 711433 h 1309880"/>
                <a:gd name="connsiteX23" fmla="*/ 20283 w 1462540"/>
                <a:gd name="connsiteY23" fmla="*/ 711433 h 1309880"/>
                <a:gd name="connsiteX24" fmla="*/ 257796 w 1462540"/>
                <a:gd name="connsiteY24" fmla="*/ 711433 h 1309880"/>
                <a:gd name="connsiteX25" fmla="*/ 278734 w 1462540"/>
                <a:gd name="connsiteY25" fmla="*/ 731275 h 1309880"/>
                <a:gd name="connsiteX26" fmla="*/ 257796 w 1462540"/>
                <a:gd name="connsiteY26" fmla="*/ 751117 h 1309880"/>
                <a:gd name="connsiteX27" fmla="*/ 20283 w 1462540"/>
                <a:gd name="connsiteY27" fmla="*/ 751117 h 1309880"/>
                <a:gd name="connsiteX28" fmla="*/ 0 w 1462540"/>
                <a:gd name="connsiteY28" fmla="*/ 731275 h 1309880"/>
                <a:gd name="connsiteX29" fmla="*/ 20283 w 1462540"/>
                <a:gd name="connsiteY29" fmla="*/ 711433 h 1309880"/>
                <a:gd name="connsiteX30" fmla="*/ 732710 w 1462540"/>
                <a:gd name="connsiteY30" fmla="*/ 377317 h 1309880"/>
                <a:gd name="connsiteX31" fmla="*/ 1108263 w 1462540"/>
                <a:gd name="connsiteY31" fmla="*/ 752870 h 1309880"/>
                <a:gd name="connsiteX32" fmla="*/ 998128 w 1462540"/>
                <a:gd name="connsiteY32" fmla="*/ 1018533 h 1309880"/>
                <a:gd name="connsiteX33" fmla="*/ 972587 w 1462540"/>
                <a:gd name="connsiteY33" fmla="*/ 1039584 h 1309880"/>
                <a:gd name="connsiteX34" fmla="*/ 965852 w 1462540"/>
                <a:gd name="connsiteY34" fmla="*/ 1045759 h 1309880"/>
                <a:gd name="connsiteX35" fmla="*/ 871462 w 1462540"/>
                <a:gd name="connsiteY35" fmla="*/ 1165728 h 1309880"/>
                <a:gd name="connsiteX36" fmla="*/ 823097 w 1462540"/>
                <a:gd name="connsiteY36" fmla="*/ 1309880 h 1309880"/>
                <a:gd name="connsiteX37" fmla="*/ 640095 w 1462540"/>
                <a:gd name="connsiteY37" fmla="*/ 1309880 h 1309880"/>
                <a:gd name="connsiteX38" fmla="*/ 591077 w 1462540"/>
                <a:gd name="connsiteY38" fmla="*/ 1165728 h 1309880"/>
                <a:gd name="connsiteX39" fmla="*/ 483890 w 1462540"/>
                <a:gd name="connsiteY39" fmla="*/ 1034026 h 1309880"/>
                <a:gd name="connsiteX40" fmla="*/ 485832 w 1462540"/>
                <a:gd name="connsiteY40" fmla="*/ 1034026 h 1309880"/>
                <a:gd name="connsiteX41" fmla="*/ 467048 w 1462540"/>
                <a:gd name="connsiteY41" fmla="*/ 1018533 h 1309880"/>
                <a:gd name="connsiteX42" fmla="*/ 357158 w 1462540"/>
                <a:gd name="connsiteY42" fmla="*/ 752870 h 1309880"/>
                <a:gd name="connsiteX43" fmla="*/ 732710 w 1462540"/>
                <a:gd name="connsiteY43" fmla="*/ 377317 h 1309880"/>
                <a:gd name="connsiteX44" fmla="*/ 1235878 w 1462540"/>
                <a:gd name="connsiteY44" fmla="*/ 206612 h 1309880"/>
                <a:gd name="connsiteX45" fmla="*/ 1250217 w 1462540"/>
                <a:gd name="connsiteY45" fmla="*/ 212947 h 1309880"/>
                <a:gd name="connsiteX46" fmla="*/ 1250217 w 1462540"/>
                <a:gd name="connsiteY46" fmla="*/ 241540 h 1309880"/>
                <a:gd name="connsiteX47" fmla="*/ 1082050 w 1462540"/>
                <a:gd name="connsiteY47" fmla="*/ 409194 h 1309880"/>
                <a:gd name="connsiteX48" fmla="*/ 1053371 w 1462540"/>
                <a:gd name="connsiteY48" fmla="*/ 409194 h 1309880"/>
                <a:gd name="connsiteX49" fmla="*/ 1053371 w 1462540"/>
                <a:gd name="connsiteY49" fmla="*/ 380602 h 1309880"/>
                <a:gd name="connsiteX50" fmla="*/ 1221538 w 1462540"/>
                <a:gd name="connsiteY50" fmla="*/ 212947 h 1309880"/>
                <a:gd name="connsiteX51" fmla="*/ 1235878 w 1462540"/>
                <a:gd name="connsiteY51" fmla="*/ 206612 h 1309880"/>
                <a:gd name="connsiteX52" fmla="*/ 229612 w 1462540"/>
                <a:gd name="connsiteY52" fmla="*/ 206612 h 1309880"/>
                <a:gd name="connsiteX53" fmla="*/ 243995 w 1462540"/>
                <a:gd name="connsiteY53" fmla="*/ 212947 h 1309880"/>
                <a:gd name="connsiteX54" fmla="*/ 412024 w 1462540"/>
                <a:gd name="connsiteY54" fmla="*/ 380602 h 1309880"/>
                <a:gd name="connsiteX55" fmla="*/ 412024 w 1462540"/>
                <a:gd name="connsiteY55" fmla="*/ 409194 h 1309880"/>
                <a:gd name="connsiteX56" fmla="*/ 383257 w 1462540"/>
                <a:gd name="connsiteY56" fmla="*/ 409194 h 1309880"/>
                <a:gd name="connsiteX57" fmla="*/ 215228 w 1462540"/>
                <a:gd name="connsiteY57" fmla="*/ 241540 h 1309880"/>
                <a:gd name="connsiteX58" fmla="*/ 215228 w 1462540"/>
                <a:gd name="connsiteY58" fmla="*/ 212947 h 1309880"/>
                <a:gd name="connsiteX59" fmla="*/ 229612 w 1462540"/>
                <a:gd name="connsiteY59" fmla="*/ 206612 h 1309880"/>
                <a:gd name="connsiteX60" fmla="*/ 733037 w 1462540"/>
                <a:gd name="connsiteY60" fmla="*/ 0 h 1309880"/>
                <a:gd name="connsiteX61" fmla="*/ 753964 w 1462540"/>
                <a:gd name="connsiteY61" fmla="*/ 20236 h 1309880"/>
                <a:gd name="connsiteX62" fmla="*/ 753964 w 1462540"/>
                <a:gd name="connsiteY62" fmla="*/ 258499 h 1309880"/>
                <a:gd name="connsiteX63" fmla="*/ 733037 w 1462540"/>
                <a:gd name="connsiteY63" fmla="*/ 278735 h 1309880"/>
                <a:gd name="connsiteX64" fmla="*/ 711434 w 1462540"/>
                <a:gd name="connsiteY64" fmla="*/ 258499 h 1309880"/>
                <a:gd name="connsiteX65" fmla="*/ 711434 w 1462540"/>
                <a:gd name="connsiteY65" fmla="*/ 20236 h 1309880"/>
                <a:gd name="connsiteX66" fmla="*/ 733037 w 1462540"/>
                <a:gd name="connsiteY66" fmla="*/ 0 h 130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462540" h="1309880">
                  <a:moveTo>
                    <a:pt x="1067711" y="1044625"/>
                  </a:moveTo>
                  <a:cubicBezTo>
                    <a:pt x="1072925" y="1044625"/>
                    <a:pt x="1078140" y="1046580"/>
                    <a:pt x="1082050" y="1050491"/>
                  </a:cubicBezTo>
                  <a:lnTo>
                    <a:pt x="1250217" y="1218658"/>
                  </a:lnTo>
                  <a:cubicBezTo>
                    <a:pt x="1258039" y="1226480"/>
                    <a:pt x="1258039" y="1239516"/>
                    <a:pt x="1250217" y="1247338"/>
                  </a:cubicBezTo>
                  <a:cubicBezTo>
                    <a:pt x="1242396" y="1255159"/>
                    <a:pt x="1229360" y="1255159"/>
                    <a:pt x="1221538" y="1247338"/>
                  </a:cubicBezTo>
                  <a:lnTo>
                    <a:pt x="1053371" y="1079171"/>
                  </a:lnTo>
                  <a:cubicBezTo>
                    <a:pt x="1045549" y="1071349"/>
                    <a:pt x="1045549" y="1058313"/>
                    <a:pt x="1053371" y="1050491"/>
                  </a:cubicBezTo>
                  <a:cubicBezTo>
                    <a:pt x="1057281" y="1046580"/>
                    <a:pt x="1062496" y="1044625"/>
                    <a:pt x="1067711" y="1044625"/>
                  </a:cubicBezTo>
                  <a:close/>
                  <a:moveTo>
                    <a:pt x="397641" y="1044625"/>
                  </a:moveTo>
                  <a:cubicBezTo>
                    <a:pt x="402871" y="1044625"/>
                    <a:pt x="408102" y="1046580"/>
                    <a:pt x="412024" y="1050491"/>
                  </a:cubicBezTo>
                  <a:cubicBezTo>
                    <a:pt x="419870" y="1058313"/>
                    <a:pt x="419870" y="1071349"/>
                    <a:pt x="412024" y="1079171"/>
                  </a:cubicBezTo>
                  <a:lnTo>
                    <a:pt x="243995" y="1247338"/>
                  </a:lnTo>
                  <a:cubicBezTo>
                    <a:pt x="236150" y="1255159"/>
                    <a:pt x="223073" y="1255159"/>
                    <a:pt x="215228" y="1247338"/>
                  </a:cubicBezTo>
                  <a:cubicBezTo>
                    <a:pt x="207382" y="1239516"/>
                    <a:pt x="207382" y="1226480"/>
                    <a:pt x="215228" y="1218658"/>
                  </a:cubicBezTo>
                  <a:lnTo>
                    <a:pt x="383257" y="1050491"/>
                  </a:lnTo>
                  <a:cubicBezTo>
                    <a:pt x="387180" y="1046580"/>
                    <a:pt x="392411" y="1044625"/>
                    <a:pt x="397641" y="1044625"/>
                  </a:cubicBezTo>
                  <a:close/>
                  <a:moveTo>
                    <a:pt x="1204039" y="711433"/>
                  </a:moveTo>
                  <a:lnTo>
                    <a:pt x="1441651" y="711433"/>
                  </a:lnTo>
                  <a:cubicBezTo>
                    <a:pt x="1453401" y="711433"/>
                    <a:pt x="1462540" y="720394"/>
                    <a:pt x="1462540" y="731275"/>
                  </a:cubicBezTo>
                  <a:cubicBezTo>
                    <a:pt x="1462540" y="742156"/>
                    <a:pt x="1453401" y="751117"/>
                    <a:pt x="1441651" y="751117"/>
                  </a:cubicBezTo>
                  <a:lnTo>
                    <a:pt x="1204039" y="751117"/>
                  </a:lnTo>
                  <a:cubicBezTo>
                    <a:pt x="1192942" y="751117"/>
                    <a:pt x="1183803" y="742156"/>
                    <a:pt x="1183803" y="731275"/>
                  </a:cubicBezTo>
                  <a:cubicBezTo>
                    <a:pt x="1183803" y="720394"/>
                    <a:pt x="1192942" y="711433"/>
                    <a:pt x="1204039" y="711433"/>
                  </a:cubicBezTo>
                  <a:close/>
                  <a:moveTo>
                    <a:pt x="20283" y="711433"/>
                  </a:moveTo>
                  <a:lnTo>
                    <a:pt x="257796" y="711433"/>
                  </a:lnTo>
                  <a:cubicBezTo>
                    <a:pt x="269573" y="711433"/>
                    <a:pt x="278734" y="720394"/>
                    <a:pt x="278734" y="731275"/>
                  </a:cubicBezTo>
                  <a:cubicBezTo>
                    <a:pt x="278734" y="742156"/>
                    <a:pt x="269573" y="751117"/>
                    <a:pt x="257796" y="751117"/>
                  </a:cubicBezTo>
                  <a:lnTo>
                    <a:pt x="20283" y="751117"/>
                  </a:lnTo>
                  <a:cubicBezTo>
                    <a:pt x="9160" y="751117"/>
                    <a:pt x="0" y="742156"/>
                    <a:pt x="0" y="731275"/>
                  </a:cubicBezTo>
                  <a:cubicBezTo>
                    <a:pt x="0" y="720394"/>
                    <a:pt x="9160" y="711433"/>
                    <a:pt x="20283" y="711433"/>
                  </a:cubicBezTo>
                  <a:close/>
                  <a:moveTo>
                    <a:pt x="732710" y="377317"/>
                  </a:moveTo>
                  <a:cubicBezTo>
                    <a:pt x="939754" y="377317"/>
                    <a:pt x="1108263" y="545826"/>
                    <a:pt x="1108263" y="752870"/>
                  </a:cubicBezTo>
                  <a:cubicBezTo>
                    <a:pt x="1108263" y="856719"/>
                    <a:pt x="1066136" y="950607"/>
                    <a:pt x="998128" y="1018533"/>
                  </a:cubicBezTo>
                  <a:lnTo>
                    <a:pt x="972587" y="1039584"/>
                  </a:lnTo>
                  <a:lnTo>
                    <a:pt x="965852" y="1045759"/>
                  </a:lnTo>
                  <a:cubicBezTo>
                    <a:pt x="942293" y="1068057"/>
                    <a:pt x="892539" y="1118551"/>
                    <a:pt x="871462" y="1165728"/>
                  </a:cubicBezTo>
                  <a:cubicBezTo>
                    <a:pt x="839436" y="1239115"/>
                    <a:pt x="823097" y="1309880"/>
                    <a:pt x="823097" y="1309880"/>
                  </a:cubicBezTo>
                  <a:lnTo>
                    <a:pt x="640095" y="1309880"/>
                  </a:lnTo>
                  <a:cubicBezTo>
                    <a:pt x="640095" y="1309880"/>
                    <a:pt x="623102" y="1239115"/>
                    <a:pt x="591077" y="1165728"/>
                  </a:cubicBezTo>
                  <a:cubicBezTo>
                    <a:pt x="563626" y="1102826"/>
                    <a:pt x="483890" y="1034026"/>
                    <a:pt x="483890" y="1034026"/>
                  </a:cubicBezTo>
                  <a:lnTo>
                    <a:pt x="485832" y="1034026"/>
                  </a:lnTo>
                  <a:lnTo>
                    <a:pt x="467048" y="1018533"/>
                  </a:lnTo>
                  <a:cubicBezTo>
                    <a:pt x="399122" y="950607"/>
                    <a:pt x="357158" y="856719"/>
                    <a:pt x="357158" y="752870"/>
                  </a:cubicBezTo>
                  <a:cubicBezTo>
                    <a:pt x="357158" y="545826"/>
                    <a:pt x="525014" y="377317"/>
                    <a:pt x="732710" y="377317"/>
                  </a:cubicBezTo>
                  <a:close/>
                  <a:moveTo>
                    <a:pt x="1235878" y="206612"/>
                  </a:moveTo>
                  <a:cubicBezTo>
                    <a:pt x="1241092" y="206612"/>
                    <a:pt x="1246306" y="208724"/>
                    <a:pt x="1250217" y="212947"/>
                  </a:cubicBezTo>
                  <a:cubicBezTo>
                    <a:pt x="1258039" y="220745"/>
                    <a:pt x="1258039" y="233742"/>
                    <a:pt x="1250217" y="241540"/>
                  </a:cubicBezTo>
                  <a:lnTo>
                    <a:pt x="1082050" y="409194"/>
                  </a:lnTo>
                  <a:cubicBezTo>
                    <a:pt x="1074229" y="416992"/>
                    <a:pt x="1061192" y="416992"/>
                    <a:pt x="1053371" y="409194"/>
                  </a:cubicBezTo>
                  <a:cubicBezTo>
                    <a:pt x="1045549" y="401396"/>
                    <a:pt x="1045549" y="388400"/>
                    <a:pt x="1053371" y="380602"/>
                  </a:cubicBezTo>
                  <a:lnTo>
                    <a:pt x="1221538" y="212947"/>
                  </a:lnTo>
                  <a:cubicBezTo>
                    <a:pt x="1225449" y="208724"/>
                    <a:pt x="1230663" y="206612"/>
                    <a:pt x="1235878" y="206612"/>
                  </a:cubicBezTo>
                  <a:close/>
                  <a:moveTo>
                    <a:pt x="229612" y="206612"/>
                  </a:moveTo>
                  <a:cubicBezTo>
                    <a:pt x="234842" y="206612"/>
                    <a:pt x="240073" y="208724"/>
                    <a:pt x="243995" y="212947"/>
                  </a:cubicBezTo>
                  <a:lnTo>
                    <a:pt x="412024" y="380602"/>
                  </a:lnTo>
                  <a:cubicBezTo>
                    <a:pt x="419870" y="388400"/>
                    <a:pt x="419870" y="401396"/>
                    <a:pt x="412024" y="409194"/>
                  </a:cubicBezTo>
                  <a:cubicBezTo>
                    <a:pt x="404179" y="416992"/>
                    <a:pt x="391103" y="416992"/>
                    <a:pt x="383257" y="409194"/>
                  </a:cubicBezTo>
                  <a:lnTo>
                    <a:pt x="215228" y="241540"/>
                  </a:lnTo>
                  <a:cubicBezTo>
                    <a:pt x="207382" y="233742"/>
                    <a:pt x="207382" y="220745"/>
                    <a:pt x="215228" y="212947"/>
                  </a:cubicBezTo>
                  <a:cubicBezTo>
                    <a:pt x="219151" y="208724"/>
                    <a:pt x="224381" y="206612"/>
                    <a:pt x="229612" y="206612"/>
                  </a:cubicBezTo>
                  <a:close/>
                  <a:moveTo>
                    <a:pt x="733037" y="0"/>
                  </a:moveTo>
                  <a:cubicBezTo>
                    <a:pt x="744513" y="0"/>
                    <a:pt x="753964" y="9139"/>
                    <a:pt x="753964" y="20236"/>
                  </a:cubicBezTo>
                  <a:lnTo>
                    <a:pt x="753964" y="258499"/>
                  </a:lnTo>
                  <a:cubicBezTo>
                    <a:pt x="753964" y="269596"/>
                    <a:pt x="744513" y="278735"/>
                    <a:pt x="733037" y="278735"/>
                  </a:cubicBezTo>
                  <a:cubicBezTo>
                    <a:pt x="721560" y="278735"/>
                    <a:pt x="711434" y="269596"/>
                    <a:pt x="711434" y="258499"/>
                  </a:cubicBezTo>
                  <a:lnTo>
                    <a:pt x="711434" y="20236"/>
                  </a:lnTo>
                  <a:cubicBezTo>
                    <a:pt x="711434" y="9139"/>
                    <a:pt x="721560" y="0"/>
                    <a:pt x="733037" y="0"/>
                  </a:cubicBezTo>
                  <a:close/>
                </a:path>
              </a:pathLst>
            </a:custGeom>
            <a:grpFill/>
            <a:ln>
              <a:noFill/>
            </a:ln>
            <a:effectLst/>
          </p:spPr>
          <p:txBody>
            <a:bodyPr wrap="square" anchor="ctr">
              <a:noAutofit/>
            </a:bodyPr>
            <a:lstStyle/>
            <a:p>
              <a:endParaRPr lang="en-US" sz="2450"/>
            </a:p>
          </p:txBody>
        </p:sp>
        <p:sp>
          <p:nvSpPr>
            <p:cNvPr id="64" name="Rounded Rectangle 63">
              <a:extLst>
                <a:ext uri="{FF2B5EF4-FFF2-40B4-BE49-F238E27FC236}">
                  <a16:creationId xmlns:a16="http://schemas.microsoft.com/office/drawing/2014/main" id="{7A8BE846-A9AD-934B-B9DC-EDD758236AEB}"/>
                </a:ext>
              </a:extLst>
            </p:cNvPr>
            <p:cNvSpPr/>
            <p:nvPr/>
          </p:nvSpPr>
          <p:spPr>
            <a:xfrm>
              <a:off x="11997779" y="9741795"/>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8" name="Rounded Rectangle 67">
              <a:extLst>
                <a:ext uri="{FF2B5EF4-FFF2-40B4-BE49-F238E27FC236}">
                  <a16:creationId xmlns:a16="http://schemas.microsoft.com/office/drawing/2014/main" id="{95C5512C-B41A-B349-B7E3-9D641C06CB2E}"/>
                </a:ext>
              </a:extLst>
            </p:cNvPr>
            <p:cNvSpPr/>
            <p:nvPr/>
          </p:nvSpPr>
          <p:spPr>
            <a:xfrm>
              <a:off x="12063415" y="9859906"/>
              <a:ext cx="250817" cy="195956"/>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69" name="Rounded Rectangle 68">
              <a:extLst>
                <a:ext uri="{FF2B5EF4-FFF2-40B4-BE49-F238E27FC236}">
                  <a16:creationId xmlns:a16="http://schemas.microsoft.com/office/drawing/2014/main" id="{F60DAD6A-07B1-BF43-9BA6-B91F25E635D5}"/>
                </a:ext>
              </a:extLst>
            </p:cNvPr>
            <p:cNvSpPr/>
            <p:nvPr/>
          </p:nvSpPr>
          <p:spPr>
            <a:xfrm>
              <a:off x="11997779" y="9625964"/>
              <a:ext cx="387026" cy="81391"/>
            </a:xfrm>
            <a:prstGeom prst="roundRect">
              <a:avLst>
                <a:gd name="adj" fmla="val 252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grpSp>
      <p:sp>
        <p:nvSpPr>
          <p:cNvPr id="33" name="Title 2"/>
          <p:cNvSpPr txBox="1">
            <a:spLocks/>
          </p:cNvSpPr>
          <p:nvPr/>
        </p:nvSpPr>
        <p:spPr>
          <a:xfrm>
            <a:off x="213899" y="1407593"/>
            <a:ext cx="11110297" cy="936104"/>
          </a:xfrm>
          <a:prstGeom prst="rect">
            <a:avLst/>
          </a:prstGeom>
        </p:spPr>
        <p:txBody>
          <a:bodyPr/>
          <a:lstStyle>
            <a:lvl1pPr algn="l" rtl="0" fontAlgn="base">
              <a:spcBef>
                <a:spcPct val="0"/>
              </a:spcBef>
              <a:spcAft>
                <a:spcPct val="0"/>
              </a:spcAft>
              <a:defRPr sz="3600">
                <a:solidFill>
                  <a:srgbClr val="F2650E"/>
                </a:solidFill>
                <a:latin typeface="+mj-lt"/>
                <a:ea typeface="+mj-ea"/>
                <a:cs typeface="+mj-cs"/>
              </a:defRPr>
            </a:lvl1pPr>
            <a:lvl2pPr algn="l" rtl="0" fontAlgn="base">
              <a:spcBef>
                <a:spcPct val="0"/>
              </a:spcBef>
              <a:spcAft>
                <a:spcPct val="0"/>
              </a:spcAft>
              <a:defRPr sz="3600">
                <a:solidFill>
                  <a:srgbClr val="F2650E"/>
                </a:solidFill>
                <a:latin typeface="Verdana" charset="0"/>
                <a:ea typeface="Arial Unicode MS" charset="0"/>
                <a:cs typeface="Arial Unicode MS" charset="0"/>
              </a:defRPr>
            </a:lvl2pPr>
            <a:lvl3pPr algn="l" rtl="0" fontAlgn="base">
              <a:spcBef>
                <a:spcPct val="0"/>
              </a:spcBef>
              <a:spcAft>
                <a:spcPct val="0"/>
              </a:spcAft>
              <a:defRPr sz="3600">
                <a:solidFill>
                  <a:srgbClr val="F2650E"/>
                </a:solidFill>
                <a:latin typeface="Verdana" charset="0"/>
                <a:ea typeface="Arial Unicode MS" charset="0"/>
                <a:cs typeface="Arial Unicode MS" charset="0"/>
              </a:defRPr>
            </a:lvl3pPr>
            <a:lvl4pPr algn="l" rtl="0" fontAlgn="base">
              <a:spcBef>
                <a:spcPct val="0"/>
              </a:spcBef>
              <a:spcAft>
                <a:spcPct val="0"/>
              </a:spcAft>
              <a:defRPr sz="3600">
                <a:solidFill>
                  <a:srgbClr val="F2650E"/>
                </a:solidFill>
                <a:latin typeface="Verdana" charset="0"/>
                <a:ea typeface="Arial Unicode MS" charset="0"/>
                <a:cs typeface="Arial Unicode MS" charset="0"/>
              </a:defRPr>
            </a:lvl4pPr>
            <a:lvl5pPr algn="l" rtl="0" fontAlgn="base">
              <a:spcBef>
                <a:spcPct val="0"/>
              </a:spcBef>
              <a:spcAft>
                <a:spcPct val="0"/>
              </a:spcAft>
              <a:defRPr sz="3600">
                <a:solidFill>
                  <a:srgbClr val="F2650E"/>
                </a:solidFill>
                <a:latin typeface="Verdana" charset="0"/>
                <a:ea typeface="Arial Unicode MS" charset="0"/>
                <a:cs typeface="Arial Unicode MS" charset="0"/>
              </a:defRPr>
            </a:lvl5pPr>
            <a:lvl6pPr marL="457200" algn="l" rtl="0" fontAlgn="base">
              <a:spcBef>
                <a:spcPct val="0"/>
              </a:spcBef>
              <a:spcAft>
                <a:spcPct val="0"/>
              </a:spcAft>
              <a:defRPr sz="3600">
                <a:solidFill>
                  <a:srgbClr val="F2650E"/>
                </a:solidFill>
                <a:latin typeface="Verdana" charset="0"/>
                <a:ea typeface="Arial Unicode MS" charset="0"/>
                <a:cs typeface="Arial Unicode MS" charset="0"/>
              </a:defRPr>
            </a:lvl6pPr>
            <a:lvl7pPr marL="914400" algn="l" rtl="0" fontAlgn="base">
              <a:spcBef>
                <a:spcPct val="0"/>
              </a:spcBef>
              <a:spcAft>
                <a:spcPct val="0"/>
              </a:spcAft>
              <a:defRPr sz="3600">
                <a:solidFill>
                  <a:srgbClr val="F2650E"/>
                </a:solidFill>
                <a:latin typeface="Verdana" charset="0"/>
                <a:ea typeface="Arial Unicode MS" charset="0"/>
                <a:cs typeface="Arial Unicode MS" charset="0"/>
              </a:defRPr>
            </a:lvl7pPr>
            <a:lvl8pPr marL="1371600" algn="l" rtl="0" fontAlgn="base">
              <a:spcBef>
                <a:spcPct val="0"/>
              </a:spcBef>
              <a:spcAft>
                <a:spcPct val="0"/>
              </a:spcAft>
              <a:defRPr sz="3600">
                <a:solidFill>
                  <a:srgbClr val="F2650E"/>
                </a:solidFill>
                <a:latin typeface="Verdana" charset="0"/>
                <a:ea typeface="Arial Unicode MS" charset="0"/>
                <a:cs typeface="Arial Unicode MS" charset="0"/>
              </a:defRPr>
            </a:lvl8pPr>
            <a:lvl9pPr marL="1828800" algn="l" rtl="0" fontAlgn="base">
              <a:spcBef>
                <a:spcPct val="0"/>
              </a:spcBef>
              <a:spcAft>
                <a:spcPct val="0"/>
              </a:spcAft>
              <a:defRPr sz="3600">
                <a:solidFill>
                  <a:srgbClr val="F2650E"/>
                </a:solidFill>
                <a:latin typeface="Verdana" charset="0"/>
                <a:ea typeface="Arial Unicode MS" charset="0"/>
                <a:cs typeface="Arial Unicode MS" charset="0"/>
              </a:defRPr>
            </a:lvl9pPr>
          </a:lstStyle>
          <a:p>
            <a:pPr>
              <a:lnSpc>
                <a:spcPct val="90000"/>
              </a:lnSpc>
            </a:pPr>
            <a:r>
              <a:rPr lang="fr-CH" sz="2800" b="1" dirty="0" err="1">
                <a:solidFill>
                  <a:schemeClr val="accent1"/>
                </a:solidFill>
                <a:latin typeface="Overpass" panose="00000500000000000000" pitchFamily="2" charset="0"/>
                <a:cs typeface="Arial" pitchFamily="34" charset="0"/>
              </a:rPr>
              <a:t>Core</a:t>
            </a:r>
            <a:r>
              <a:rPr lang="fr-CH" sz="2800" b="1" dirty="0">
                <a:solidFill>
                  <a:schemeClr val="accent1"/>
                </a:solidFill>
                <a:latin typeface="Overpass" panose="00000500000000000000" pitchFamily="2" charset="0"/>
                <a:cs typeface="Arial" pitchFamily="34" charset="0"/>
              </a:rPr>
              <a:t> </a:t>
            </a:r>
            <a:r>
              <a:rPr lang="fr-CH" sz="2800" b="1" dirty="0" err="1">
                <a:solidFill>
                  <a:schemeClr val="accent1"/>
                </a:solidFill>
                <a:latin typeface="Overpass" panose="00000500000000000000" pitchFamily="2" charset="0"/>
                <a:cs typeface="Arial" pitchFamily="34" charset="0"/>
              </a:rPr>
              <a:t>employability</a:t>
            </a:r>
            <a:r>
              <a:rPr lang="fr-CH" sz="2800" b="1" dirty="0">
                <a:solidFill>
                  <a:schemeClr val="accent1"/>
                </a:solidFill>
                <a:latin typeface="Overpass" panose="00000500000000000000" pitchFamily="2" charset="0"/>
                <a:cs typeface="Arial" pitchFamily="34" charset="0"/>
              </a:rPr>
              <a:t> </a:t>
            </a:r>
            <a:r>
              <a:rPr lang="fr-CH" sz="2800" b="1" dirty="0" err="1">
                <a:solidFill>
                  <a:schemeClr val="accent1"/>
                </a:solidFill>
                <a:latin typeface="Overpass" panose="00000500000000000000" pitchFamily="2" charset="0"/>
                <a:cs typeface="Arial" pitchFamily="34" charset="0"/>
              </a:rPr>
              <a:t>skills</a:t>
            </a:r>
            <a:r>
              <a:rPr lang="fr-CH" sz="2800" b="1" dirty="0">
                <a:solidFill>
                  <a:schemeClr val="accent1"/>
                </a:solidFill>
                <a:latin typeface="Overpass" panose="00000500000000000000" pitchFamily="2" charset="0"/>
                <a:cs typeface="Arial" pitchFamily="34" charset="0"/>
              </a:rPr>
              <a:t> are essential in </a:t>
            </a:r>
            <a:r>
              <a:rPr lang="fr-CH" sz="2800" b="1" dirty="0" err="1">
                <a:solidFill>
                  <a:schemeClr val="accent1"/>
                </a:solidFill>
                <a:latin typeface="Overpass" panose="00000500000000000000" pitchFamily="2" charset="0"/>
                <a:cs typeface="Arial" pitchFamily="34" charset="0"/>
              </a:rPr>
              <a:t>just</a:t>
            </a:r>
            <a:r>
              <a:rPr lang="fr-CH" sz="2800" b="1" dirty="0">
                <a:solidFill>
                  <a:schemeClr val="accent1"/>
                </a:solidFill>
                <a:latin typeface="Overpass" panose="00000500000000000000" pitchFamily="2" charset="0"/>
                <a:cs typeface="Arial" pitchFamily="34" charset="0"/>
              </a:rPr>
              <a:t> transition</a:t>
            </a:r>
            <a:endParaRPr lang="en-GB" sz="2800" b="1" dirty="0">
              <a:solidFill>
                <a:schemeClr val="accent1"/>
              </a:solidFill>
              <a:latin typeface="Overpass" panose="00000500000000000000" pitchFamily="2" charset="0"/>
              <a:cs typeface="Arial" pitchFamily="34" charset="0"/>
            </a:endParaRPr>
          </a:p>
        </p:txBody>
      </p:sp>
      <p:sp>
        <p:nvSpPr>
          <p:cNvPr id="34" name="Freeform 85">
            <a:extLst>
              <a:ext uri="{FF2B5EF4-FFF2-40B4-BE49-F238E27FC236}">
                <a16:creationId xmlns:a16="http://schemas.microsoft.com/office/drawing/2014/main" id="{8167C4FA-79DA-7F48-8D77-2E8742D58871}"/>
              </a:ext>
            </a:extLst>
          </p:cNvPr>
          <p:cNvSpPr>
            <a:spLocks noChangeArrowheads="1"/>
          </p:cNvSpPr>
          <p:nvPr/>
        </p:nvSpPr>
        <p:spPr bwMode="auto">
          <a:xfrm rot="10249867">
            <a:off x="4943570" y="4969192"/>
            <a:ext cx="1187959" cy="1230281"/>
          </a:xfrm>
          <a:custGeom>
            <a:avLst/>
            <a:gdLst>
              <a:gd name="T0" fmla="*/ 0 w 5323"/>
              <a:gd name="T1" fmla="*/ 219 h 5514"/>
              <a:gd name="T2" fmla="*/ 0 w 5323"/>
              <a:gd name="T3" fmla="*/ 4522 h 5514"/>
              <a:gd name="T4" fmla="*/ 0 w 5323"/>
              <a:gd name="T5" fmla="*/ 4522 h 5514"/>
              <a:gd name="T6" fmla="*/ 181 w 5323"/>
              <a:gd name="T7" fmla="*/ 4731 h 5514"/>
              <a:gd name="T8" fmla="*/ 181 w 5323"/>
              <a:gd name="T9" fmla="*/ 4731 h 5514"/>
              <a:gd name="T10" fmla="*/ 1919 w 5323"/>
              <a:gd name="T11" fmla="*/ 5451 h 5514"/>
              <a:gd name="T12" fmla="*/ 1919 w 5323"/>
              <a:gd name="T13" fmla="*/ 5451 h 5514"/>
              <a:gd name="T14" fmla="*/ 2194 w 5323"/>
              <a:gd name="T15" fmla="*/ 5430 h 5514"/>
              <a:gd name="T16" fmla="*/ 5235 w 5323"/>
              <a:gd name="T17" fmla="*/ 2388 h 5514"/>
              <a:gd name="T18" fmla="*/ 5235 w 5323"/>
              <a:gd name="T19" fmla="*/ 2388 h 5514"/>
              <a:gd name="T20" fmla="*/ 5225 w 5323"/>
              <a:gd name="T21" fmla="*/ 2080 h 5514"/>
              <a:gd name="T22" fmla="*/ 5225 w 5323"/>
              <a:gd name="T23" fmla="*/ 2080 h 5514"/>
              <a:gd name="T24" fmla="*/ 225 w 5323"/>
              <a:gd name="T25" fmla="*/ 8 h 5514"/>
              <a:gd name="T26" fmla="*/ 225 w 5323"/>
              <a:gd name="T27" fmla="*/ 8 h 5514"/>
              <a:gd name="T28" fmla="*/ 0 w 5323"/>
              <a:gd name="T29" fmla="*/ 219 h 5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23" h="5514">
                <a:moveTo>
                  <a:pt x="0" y="219"/>
                </a:moveTo>
                <a:lnTo>
                  <a:pt x="0" y="4522"/>
                </a:lnTo>
                <a:lnTo>
                  <a:pt x="0" y="4522"/>
                </a:lnTo>
                <a:cubicBezTo>
                  <a:pt x="0" y="4627"/>
                  <a:pt x="77" y="4716"/>
                  <a:pt x="181" y="4731"/>
                </a:cubicBezTo>
                <a:lnTo>
                  <a:pt x="181" y="4731"/>
                </a:lnTo>
                <a:cubicBezTo>
                  <a:pt x="826" y="4825"/>
                  <a:pt x="1419" y="5079"/>
                  <a:pt x="1919" y="5451"/>
                </a:cubicBezTo>
                <a:lnTo>
                  <a:pt x="1919" y="5451"/>
                </a:lnTo>
                <a:cubicBezTo>
                  <a:pt x="2003" y="5513"/>
                  <a:pt x="2119" y="5504"/>
                  <a:pt x="2194" y="5430"/>
                </a:cubicBezTo>
                <a:lnTo>
                  <a:pt x="5235" y="2388"/>
                </a:lnTo>
                <a:lnTo>
                  <a:pt x="5235" y="2388"/>
                </a:lnTo>
                <a:cubicBezTo>
                  <a:pt x="5322" y="2302"/>
                  <a:pt x="5317" y="2160"/>
                  <a:pt x="5225" y="2080"/>
                </a:cubicBezTo>
                <a:lnTo>
                  <a:pt x="5225" y="2080"/>
                </a:lnTo>
                <a:cubicBezTo>
                  <a:pt x="3866" y="900"/>
                  <a:pt x="2132" y="142"/>
                  <a:pt x="225" y="8"/>
                </a:cubicBezTo>
                <a:lnTo>
                  <a:pt x="225" y="8"/>
                </a:lnTo>
                <a:cubicBezTo>
                  <a:pt x="104" y="0"/>
                  <a:pt x="0" y="97"/>
                  <a:pt x="0" y="219"/>
                </a:cubicBezTo>
              </a:path>
            </a:pathLst>
          </a:custGeom>
          <a:solidFill>
            <a:schemeClr val="accent4"/>
          </a:solidFill>
          <a:ln>
            <a:noFill/>
          </a:ln>
          <a:effectLst/>
        </p:spPr>
        <p:txBody>
          <a:bodyPr wrap="none" anchor="ctr"/>
          <a:lstStyle/>
          <a:p>
            <a:endParaRPr lang="en-US" sz="2450"/>
          </a:p>
        </p:txBody>
      </p:sp>
      <p:sp>
        <p:nvSpPr>
          <p:cNvPr id="35" name="Subtitle 2">
            <a:extLst>
              <a:ext uri="{FF2B5EF4-FFF2-40B4-BE49-F238E27FC236}">
                <a16:creationId xmlns:a16="http://schemas.microsoft.com/office/drawing/2014/main" id="{A5840256-3DFB-8143-A83B-328DC6BA6084}"/>
              </a:ext>
            </a:extLst>
          </p:cNvPr>
          <p:cNvSpPr txBox="1">
            <a:spLocks/>
          </p:cNvSpPr>
          <p:nvPr/>
        </p:nvSpPr>
        <p:spPr>
          <a:xfrm>
            <a:off x="2376315" y="6070648"/>
            <a:ext cx="3216302" cy="39839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Occupational Safety and health (OSH)</a:t>
            </a:r>
          </a:p>
        </p:txBody>
      </p:sp>
      <p:sp>
        <p:nvSpPr>
          <p:cNvPr id="36" name="Freeform 82">
            <a:extLst>
              <a:ext uri="{FF2B5EF4-FFF2-40B4-BE49-F238E27FC236}">
                <a16:creationId xmlns:a16="http://schemas.microsoft.com/office/drawing/2014/main" id="{53602438-7462-F541-B924-09A1520BFF9C}"/>
              </a:ext>
            </a:extLst>
          </p:cNvPr>
          <p:cNvSpPr>
            <a:spLocks noChangeArrowheads="1"/>
          </p:cNvSpPr>
          <p:nvPr/>
        </p:nvSpPr>
        <p:spPr bwMode="auto">
          <a:xfrm>
            <a:off x="4280858" y="3073011"/>
            <a:ext cx="1230281" cy="1187959"/>
          </a:xfrm>
          <a:custGeom>
            <a:avLst/>
            <a:gdLst>
              <a:gd name="T0" fmla="*/ 2080 w 5514"/>
              <a:gd name="T1" fmla="*/ 96 h 5322"/>
              <a:gd name="T2" fmla="*/ 2080 w 5514"/>
              <a:gd name="T3" fmla="*/ 96 h 5322"/>
              <a:gd name="T4" fmla="*/ 9 w 5514"/>
              <a:gd name="T5" fmla="*/ 5096 h 5322"/>
              <a:gd name="T6" fmla="*/ 9 w 5514"/>
              <a:gd name="T7" fmla="*/ 5096 h 5322"/>
              <a:gd name="T8" fmla="*/ 219 w 5514"/>
              <a:gd name="T9" fmla="*/ 5321 h 5322"/>
              <a:gd name="T10" fmla="*/ 4521 w 5514"/>
              <a:gd name="T11" fmla="*/ 5321 h 5322"/>
              <a:gd name="T12" fmla="*/ 4521 w 5514"/>
              <a:gd name="T13" fmla="*/ 5321 h 5322"/>
              <a:gd name="T14" fmla="*/ 4730 w 5514"/>
              <a:gd name="T15" fmla="*/ 5140 h 5322"/>
              <a:gd name="T16" fmla="*/ 4730 w 5514"/>
              <a:gd name="T17" fmla="*/ 5140 h 5322"/>
              <a:gd name="T18" fmla="*/ 5450 w 5514"/>
              <a:gd name="T19" fmla="*/ 3403 h 5322"/>
              <a:gd name="T20" fmla="*/ 5450 w 5514"/>
              <a:gd name="T21" fmla="*/ 3403 h 5322"/>
              <a:gd name="T22" fmla="*/ 5430 w 5514"/>
              <a:gd name="T23" fmla="*/ 3128 h 5322"/>
              <a:gd name="T24" fmla="*/ 2388 w 5514"/>
              <a:gd name="T25" fmla="*/ 86 h 5322"/>
              <a:gd name="T26" fmla="*/ 2388 w 5514"/>
              <a:gd name="T27" fmla="*/ 86 h 5322"/>
              <a:gd name="T28" fmla="*/ 2080 w 5514"/>
              <a:gd name="T29" fmla="*/ 96 h 5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4" h="5322">
                <a:moveTo>
                  <a:pt x="2080" y="96"/>
                </a:moveTo>
                <a:lnTo>
                  <a:pt x="2080" y="96"/>
                </a:lnTo>
                <a:cubicBezTo>
                  <a:pt x="901" y="1455"/>
                  <a:pt x="142" y="3189"/>
                  <a:pt x="9" y="5096"/>
                </a:cubicBezTo>
                <a:lnTo>
                  <a:pt x="9" y="5096"/>
                </a:lnTo>
                <a:cubicBezTo>
                  <a:pt x="0" y="5218"/>
                  <a:pt x="98" y="5321"/>
                  <a:pt x="219" y="5321"/>
                </a:cubicBezTo>
                <a:lnTo>
                  <a:pt x="4521" y="5321"/>
                </a:lnTo>
                <a:lnTo>
                  <a:pt x="4521" y="5321"/>
                </a:lnTo>
                <a:cubicBezTo>
                  <a:pt x="4626" y="5321"/>
                  <a:pt x="4715" y="5244"/>
                  <a:pt x="4730" y="5140"/>
                </a:cubicBezTo>
                <a:lnTo>
                  <a:pt x="4730" y="5140"/>
                </a:lnTo>
                <a:cubicBezTo>
                  <a:pt x="4824" y="4495"/>
                  <a:pt x="5079" y="3902"/>
                  <a:pt x="5450" y="3403"/>
                </a:cubicBezTo>
                <a:lnTo>
                  <a:pt x="5450" y="3403"/>
                </a:lnTo>
                <a:cubicBezTo>
                  <a:pt x="5513" y="3319"/>
                  <a:pt x="5504" y="3202"/>
                  <a:pt x="5430" y="3128"/>
                </a:cubicBezTo>
                <a:lnTo>
                  <a:pt x="2388" y="86"/>
                </a:lnTo>
                <a:lnTo>
                  <a:pt x="2388" y="86"/>
                </a:lnTo>
                <a:cubicBezTo>
                  <a:pt x="2302" y="0"/>
                  <a:pt x="2160" y="4"/>
                  <a:pt x="2080" y="96"/>
                </a:cubicBezTo>
              </a:path>
            </a:pathLst>
          </a:custGeom>
          <a:solidFill>
            <a:schemeClr val="accent2"/>
          </a:solidFill>
          <a:ln>
            <a:noFill/>
          </a:ln>
          <a:effectLst/>
        </p:spPr>
        <p:txBody>
          <a:bodyPr wrap="none" anchor="ctr"/>
          <a:lstStyle/>
          <a:p>
            <a:endParaRPr lang="en-US" sz="2450"/>
          </a:p>
        </p:txBody>
      </p:sp>
      <p:sp>
        <p:nvSpPr>
          <p:cNvPr id="38" name="Subtitle 2">
            <a:extLst>
              <a:ext uri="{FF2B5EF4-FFF2-40B4-BE49-F238E27FC236}">
                <a16:creationId xmlns:a16="http://schemas.microsoft.com/office/drawing/2014/main" id="{9F6E271E-63D3-B840-ADDE-B039B2A77704}"/>
              </a:ext>
            </a:extLst>
          </p:cNvPr>
          <p:cNvSpPr txBox="1">
            <a:spLocks/>
          </p:cNvSpPr>
          <p:nvPr/>
        </p:nvSpPr>
        <p:spPr>
          <a:xfrm>
            <a:off x="1833386" y="4939050"/>
            <a:ext cx="2646646" cy="398392"/>
          </a:xfrm>
          <a:prstGeom prst="rect">
            <a:avLst/>
          </a:prstGeom>
        </p:spPr>
        <p:txBody>
          <a:bodyPr vert="horz" wrap="square" lIns="34299" tIns="17149" rIns="34299" bIns="3429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800" dirty="0">
                <a:solidFill>
                  <a:schemeClr val="accent1"/>
                </a:solidFill>
                <a:latin typeface="Overpass" panose="00000500000000000000" pitchFamily="2" charset="0"/>
                <a:ea typeface="Open Sans Light" panose="020B0306030504020204" pitchFamily="34" charset="0"/>
                <a:cs typeface="Open Sans Light" panose="020B0306030504020204" pitchFamily="34" charset="0"/>
              </a:rPr>
              <a:t>Coordination,&amp; management skills</a:t>
            </a:r>
          </a:p>
        </p:txBody>
      </p:sp>
      <p:sp>
        <p:nvSpPr>
          <p:cNvPr id="37" name="Shape 2631">
            <a:extLst>
              <a:ext uri="{FF2B5EF4-FFF2-40B4-BE49-F238E27FC236}">
                <a16:creationId xmlns:a16="http://schemas.microsoft.com/office/drawing/2014/main" id="{451C57CF-0BC5-D54B-9038-D82321BF92F4}"/>
              </a:ext>
            </a:extLst>
          </p:cNvPr>
          <p:cNvSpPr>
            <a:spLocks noChangeAspect="1"/>
          </p:cNvSpPr>
          <p:nvPr/>
        </p:nvSpPr>
        <p:spPr>
          <a:xfrm>
            <a:off x="6645627" y="5443378"/>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48" name="Shape 2546">
            <a:extLst>
              <a:ext uri="{FF2B5EF4-FFF2-40B4-BE49-F238E27FC236}">
                <a16:creationId xmlns:a16="http://schemas.microsoft.com/office/drawing/2014/main" id="{29CA5AA6-D893-5842-BABF-209C0097796B}"/>
              </a:ext>
            </a:extLst>
          </p:cNvPr>
          <p:cNvSpPr>
            <a:spLocks noChangeAspect="1"/>
          </p:cNvSpPr>
          <p:nvPr/>
        </p:nvSpPr>
        <p:spPr>
          <a:xfrm>
            <a:off x="5486852" y="5413696"/>
            <a:ext cx="282196" cy="230888"/>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52" name="Shape 2688">
            <a:extLst>
              <a:ext uri="{FF2B5EF4-FFF2-40B4-BE49-F238E27FC236}">
                <a16:creationId xmlns:a16="http://schemas.microsoft.com/office/drawing/2014/main" id="{81519378-024C-794F-925A-79731D9AB6B8}"/>
              </a:ext>
            </a:extLst>
          </p:cNvPr>
          <p:cNvSpPr>
            <a:spLocks noChangeAspect="1"/>
          </p:cNvSpPr>
          <p:nvPr/>
        </p:nvSpPr>
        <p:spPr>
          <a:xfrm>
            <a:off x="4750655" y="3630843"/>
            <a:ext cx="282196" cy="282196"/>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14287" tIns="14287" rIns="14287" bIns="14287" anchor="ctr"/>
          <a:lstStyle/>
          <a:p>
            <a:pPr defTabSz="17144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dirty="0">
              <a:latin typeface="Open Sans Semibold" charset="0"/>
              <a:ea typeface="Open Sans Semibold" charset="0"/>
              <a:cs typeface="Open Sans Semibold" charset="0"/>
            </a:endParaRPr>
          </a:p>
        </p:txBody>
      </p:sp>
      <p:sp>
        <p:nvSpPr>
          <p:cNvPr id="2" name="TextBox 1">
            <a:extLst>
              <a:ext uri="{FF2B5EF4-FFF2-40B4-BE49-F238E27FC236}">
                <a16:creationId xmlns:a16="http://schemas.microsoft.com/office/drawing/2014/main" id="{4325574D-2018-3D02-9D1B-3FFCD45CC858}"/>
              </a:ext>
            </a:extLst>
          </p:cNvPr>
          <p:cNvSpPr txBox="1"/>
          <p:nvPr/>
        </p:nvSpPr>
        <p:spPr bwMode="auto">
          <a:xfrm>
            <a:off x="7220038" y="6381820"/>
            <a:ext cx="3185487" cy="261610"/>
          </a:xfrm>
          <a:prstGeom prst="rect">
            <a:avLst/>
          </a:prstGeom>
          <a:noFill/>
          <a:ln w="9525">
            <a:noFill/>
            <a:miter lim="800000"/>
            <a:headEnd/>
            <a:tailEnd/>
          </a:ln>
          <a:effectLst/>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Source: ILO(2019),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Skills</a:t>
            </a: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for a </a:t>
            </a:r>
            <a:r>
              <a:rPr kumimoji="0" lang="fr-CH" sz="1100" b="0" i="0" u="none" strike="noStrike" kern="1200" cap="none" spc="0" normalizeH="0" baseline="0" noProof="0" dirty="0" err="1">
                <a:ln>
                  <a:noFill/>
                </a:ln>
                <a:solidFill>
                  <a:prstClr val="white">
                    <a:lumMod val="50000"/>
                  </a:prstClr>
                </a:solidFill>
                <a:effectLst/>
                <a:uLnTx/>
                <a:uFillTx/>
                <a:latin typeface="Arial" charset="0"/>
                <a:ea typeface="+mn-ea"/>
                <a:cs typeface="Arial" charset="0"/>
              </a:rPr>
              <a:t>Greener</a:t>
            </a:r>
            <a:r>
              <a:rPr kumimoji="0" lang="fr-CH" sz="1100" b="0" i="0" u="none" strike="noStrike" kern="1200" cap="none" spc="0" normalizeH="0" baseline="0" noProof="0" dirty="0">
                <a:ln>
                  <a:noFill/>
                </a:ln>
                <a:solidFill>
                  <a:prstClr val="white">
                    <a:lumMod val="50000"/>
                  </a:prstClr>
                </a:solidFill>
                <a:effectLst/>
                <a:uLnTx/>
                <a:uFillTx/>
                <a:latin typeface="Arial" charset="0"/>
                <a:ea typeface="+mn-ea"/>
                <a:cs typeface="Arial" charset="0"/>
              </a:rPr>
              <a:t> Future</a:t>
            </a:r>
            <a:endParaRPr kumimoji="0" lang="en-GB" sz="1100" b="0" i="0" u="none" strike="noStrike" kern="1200" cap="none" spc="0" normalizeH="0" baseline="0" noProof="0" dirty="0">
              <a:ln>
                <a:noFill/>
              </a:ln>
              <a:solidFill>
                <a:prstClr val="white">
                  <a:lumMod val="50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96262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58981">
            <a:extLst>
              <a:ext uri="{FF2B5EF4-FFF2-40B4-BE49-F238E27FC236}">
                <a16:creationId xmlns:a16="http://schemas.microsoft.com/office/drawing/2014/main" id="{B126BCF2-5F8E-F946-A529-DDDB04075609}"/>
              </a:ext>
            </a:extLst>
          </p:cNvPr>
          <p:cNvSpPr/>
          <p:nvPr/>
        </p:nvSpPr>
        <p:spPr>
          <a:xfrm flipV="1">
            <a:off x="4773580" y="4963868"/>
            <a:ext cx="556979" cy="461193"/>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5" name="Shape 58981">
            <a:extLst>
              <a:ext uri="{FF2B5EF4-FFF2-40B4-BE49-F238E27FC236}">
                <a16:creationId xmlns:a16="http://schemas.microsoft.com/office/drawing/2014/main" id="{B126BCF2-5F8E-F946-A529-DDDB04075609}"/>
              </a:ext>
            </a:extLst>
          </p:cNvPr>
          <p:cNvSpPr/>
          <p:nvPr/>
        </p:nvSpPr>
        <p:spPr>
          <a:xfrm flipV="1">
            <a:off x="3627107" y="3850289"/>
            <a:ext cx="1424963" cy="6580"/>
          </a:xfrm>
          <a:prstGeom prst="line">
            <a:avLst/>
          </a:prstGeom>
          <a:noFill/>
          <a:ln w="9525" cap="flat" cmpd="sng" algn="ctr">
            <a:solidFill>
              <a:schemeClr val="accent4"/>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6" name="Shape 58981">
            <a:extLst>
              <a:ext uri="{FF2B5EF4-FFF2-40B4-BE49-F238E27FC236}">
                <a16:creationId xmlns:a16="http://schemas.microsoft.com/office/drawing/2014/main" id="{B126BCF2-5F8E-F946-A529-DDDB04075609}"/>
              </a:ext>
            </a:extLst>
          </p:cNvPr>
          <p:cNvSpPr/>
          <p:nvPr/>
        </p:nvSpPr>
        <p:spPr>
          <a:xfrm>
            <a:off x="4660623" y="2634237"/>
            <a:ext cx="843197" cy="460248"/>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7" name="Shape 58981">
            <a:extLst>
              <a:ext uri="{FF2B5EF4-FFF2-40B4-BE49-F238E27FC236}">
                <a16:creationId xmlns:a16="http://schemas.microsoft.com/office/drawing/2014/main" id="{B126BCF2-5F8E-F946-A529-DDDB04075609}"/>
              </a:ext>
            </a:extLst>
          </p:cNvPr>
          <p:cNvSpPr/>
          <p:nvPr/>
        </p:nvSpPr>
        <p:spPr>
          <a:xfrm>
            <a:off x="8065659" y="4654626"/>
            <a:ext cx="843197" cy="460248"/>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8" name="Title 1"/>
          <p:cNvSpPr txBox="1">
            <a:spLocks/>
          </p:cNvSpPr>
          <p:nvPr/>
        </p:nvSpPr>
        <p:spPr>
          <a:xfrm>
            <a:off x="293766" y="1347998"/>
            <a:ext cx="3072982"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3333CC"/>
                </a:solidFill>
                <a:effectLst/>
                <a:uLnTx/>
                <a:uFillTx/>
                <a:latin typeface="Overpass" panose="00000500000000000000" pitchFamily="2" charset="0"/>
                <a:ea typeface="+mj-ea"/>
                <a:cs typeface="Arial Narrow"/>
              </a:rPr>
              <a:t>Comprehensive and coordinated approaches</a:t>
            </a:r>
          </a:p>
        </p:txBody>
      </p:sp>
      <p:sp>
        <p:nvSpPr>
          <p:cNvPr id="30" name="TextBox 29"/>
          <p:cNvSpPr txBox="1"/>
          <p:nvPr/>
        </p:nvSpPr>
        <p:spPr bwMode="auto">
          <a:xfrm>
            <a:off x="8065659" y="6504949"/>
            <a:ext cx="2871299" cy="246221"/>
          </a:xfrm>
          <a:prstGeom prst="rect">
            <a:avLst/>
          </a:prstGeom>
          <a:noFill/>
          <a:ln w="9525">
            <a:noFill/>
            <a:miter lim="800000"/>
            <a:headEnd/>
            <a:tailEnd/>
          </a:ln>
          <a:effectLst/>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Source: ILO(2019), </a:t>
            </a:r>
            <a:r>
              <a:rPr kumimoji="0" lang="fr-CH" sz="10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Arial" charset="0"/>
              </a:rPr>
              <a:t>Skills</a:t>
            </a: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 for a </a:t>
            </a:r>
            <a:r>
              <a:rPr kumimoji="0" lang="fr-CH" sz="1000" b="0" i="0" u="none" strike="noStrike" kern="1200" cap="none" spc="0" normalizeH="0" baseline="0" noProof="0" dirty="0" err="1">
                <a:ln>
                  <a:noFill/>
                </a:ln>
                <a:solidFill>
                  <a:srgbClr val="FFFFFF">
                    <a:lumMod val="50000"/>
                  </a:srgbClr>
                </a:solidFill>
                <a:effectLst/>
                <a:uLnTx/>
                <a:uFillTx/>
                <a:latin typeface="Arial" panose="020B0604020202020204"/>
                <a:ea typeface="+mn-ea"/>
                <a:cs typeface="Arial" charset="0"/>
              </a:rPr>
              <a:t>Greener</a:t>
            </a:r>
            <a:r>
              <a:rPr kumimoji="0" lang="fr-CH" sz="1000" b="0" i="0" u="none" strike="noStrike" kern="1200" cap="none" spc="0" normalizeH="0" baseline="0" noProof="0" dirty="0">
                <a:ln>
                  <a:noFill/>
                </a:ln>
                <a:solidFill>
                  <a:srgbClr val="FFFFFF">
                    <a:lumMod val="50000"/>
                  </a:srgbClr>
                </a:solidFill>
                <a:effectLst/>
                <a:uLnTx/>
                <a:uFillTx/>
                <a:latin typeface="Arial" panose="020B0604020202020204"/>
                <a:ea typeface="+mn-ea"/>
                <a:cs typeface="Arial" charset="0"/>
              </a:rPr>
              <a:t> Future.</a:t>
            </a:r>
          </a:p>
        </p:txBody>
      </p:sp>
      <p:sp useBgFill="1">
        <p:nvSpPr>
          <p:cNvPr id="31" name="Shape 58972">
            <a:extLst>
              <a:ext uri="{FF2B5EF4-FFF2-40B4-BE49-F238E27FC236}">
                <a16:creationId xmlns:a16="http://schemas.microsoft.com/office/drawing/2014/main" id="{68ECF79A-DD34-9640-9AFD-2918E9FF58F8}"/>
              </a:ext>
            </a:extLst>
          </p:cNvPr>
          <p:cNvSpPr/>
          <p:nvPr/>
        </p:nvSpPr>
        <p:spPr>
          <a:xfrm>
            <a:off x="5013269" y="2507787"/>
            <a:ext cx="3211115" cy="3086352"/>
          </a:xfrm>
          <a:prstGeom prst="ellipse">
            <a:avLst/>
          </a:prstGeom>
          <a:ln w="63500" cap="flat">
            <a:solidFill>
              <a:schemeClr val="accent1"/>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2" name="TextBox 31">
            <a:extLst>
              <a:ext uri="{FF2B5EF4-FFF2-40B4-BE49-F238E27FC236}">
                <a16:creationId xmlns:a16="http://schemas.microsoft.com/office/drawing/2014/main" id="{F63CCC3D-092F-4B49-813E-7ED6B9C5DA10}"/>
              </a:ext>
            </a:extLst>
          </p:cNvPr>
          <p:cNvSpPr txBox="1"/>
          <p:nvPr/>
        </p:nvSpPr>
        <p:spPr>
          <a:xfrm>
            <a:off x="5193857" y="3553616"/>
            <a:ext cx="2849937" cy="1154162"/>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300" b="1" i="0" u="none" strike="noStrike" kern="1200" cap="none" spc="0" normalizeH="0" baseline="0" noProof="0" dirty="0">
                <a:ln>
                  <a:noFill/>
                </a:ln>
                <a:solidFill>
                  <a:srgbClr val="1E2DBE"/>
                </a:solidFill>
                <a:effectLst/>
                <a:uLnTx/>
                <a:uFillTx/>
                <a:latin typeface="Overpass" panose="00000500000000000000" pitchFamily="2" charset="0"/>
                <a:ea typeface="+mn-ea"/>
                <a:cs typeface="Arial" charset="0"/>
              </a:rPr>
              <a:t>Skills development measures enable  green transition</a:t>
            </a:r>
          </a:p>
        </p:txBody>
      </p:sp>
      <p:sp>
        <p:nvSpPr>
          <p:cNvPr id="33" name="Shape 58981">
            <a:extLst>
              <a:ext uri="{FF2B5EF4-FFF2-40B4-BE49-F238E27FC236}">
                <a16:creationId xmlns:a16="http://schemas.microsoft.com/office/drawing/2014/main" id="{B126BCF2-5F8E-F946-A529-DDDB04075609}"/>
              </a:ext>
            </a:extLst>
          </p:cNvPr>
          <p:cNvSpPr/>
          <p:nvPr/>
        </p:nvSpPr>
        <p:spPr>
          <a:xfrm flipV="1">
            <a:off x="8043794" y="2594589"/>
            <a:ext cx="1001923" cy="720083"/>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useBgFill="1">
        <p:nvSpPr>
          <p:cNvPr id="34" name="Shape 58972">
            <a:extLst>
              <a:ext uri="{FF2B5EF4-FFF2-40B4-BE49-F238E27FC236}">
                <a16:creationId xmlns:a16="http://schemas.microsoft.com/office/drawing/2014/main" id="{68ECF79A-DD34-9640-9AFD-2918E9FF58F8}"/>
              </a:ext>
            </a:extLst>
          </p:cNvPr>
          <p:cNvSpPr/>
          <p:nvPr/>
        </p:nvSpPr>
        <p:spPr>
          <a:xfrm>
            <a:off x="9064584" y="1419862"/>
            <a:ext cx="2200130" cy="217585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5" name="TextBox 34">
            <a:extLst>
              <a:ext uri="{FF2B5EF4-FFF2-40B4-BE49-F238E27FC236}">
                <a16:creationId xmlns:a16="http://schemas.microsoft.com/office/drawing/2014/main" id="{F63CCC3D-092F-4B49-813E-7ED6B9C5DA10}"/>
              </a:ext>
            </a:extLst>
          </p:cNvPr>
          <p:cNvSpPr txBox="1"/>
          <p:nvPr/>
        </p:nvSpPr>
        <p:spPr>
          <a:xfrm>
            <a:off x="9220311" y="1825896"/>
            <a:ext cx="1888675" cy="1323439"/>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Adapting curricula and competency standards </a:t>
            </a:r>
          </a:p>
        </p:txBody>
      </p:sp>
      <p:sp useBgFill="1">
        <p:nvSpPr>
          <p:cNvPr id="36" name="Shape 58972">
            <a:extLst>
              <a:ext uri="{FF2B5EF4-FFF2-40B4-BE49-F238E27FC236}">
                <a16:creationId xmlns:a16="http://schemas.microsoft.com/office/drawing/2014/main" id="{68ECF79A-DD34-9640-9AFD-2918E9FF58F8}"/>
              </a:ext>
            </a:extLst>
          </p:cNvPr>
          <p:cNvSpPr/>
          <p:nvPr/>
        </p:nvSpPr>
        <p:spPr>
          <a:xfrm>
            <a:off x="8740326" y="3928821"/>
            <a:ext cx="2524388" cy="248924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7" name="TextBox 36">
            <a:extLst>
              <a:ext uri="{FF2B5EF4-FFF2-40B4-BE49-F238E27FC236}">
                <a16:creationId xmlns:a16="http://schemas.microsoft.com/office/drawing/2014/main" id="{F63CCC3D-092F-4B49-813E-7ED6B9C5DA10}"/>
              </a:ext>
            </a:extLst>
          </p:cNvPr>
          <p:cNvSpPr txBox="1"/>
          <p:nvPr/>
        </p:nvSpPr>
        <p:spPr>
          <a:xfrm>
            <a:off x="8644754" y="4145378"/>
            <a:ext cx="2715531" cy="1938992"/>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Adapting apprenticeship training, vocational education programmes and tertiary education</a:t>
            </a:r>
          </a:p>
        </p:txBody>
      </p:sp>
      <p:sp useBgFill="1">
        <p:nvSpPr>
          <p:cNvPr id="38" name="Shape 58972">
            <a:extLst>
              <a:ext uri="{FF2B5EF4-FFF2-40B4-BE49-F238E27FC236}">
                <a16:creationId xmlns:a16="http://schemas.microsoft.com/office/drawing/2014/main" id="{68ECF79A-DD34-9640-9AFD-2918E9FF58F8}"/>
              </a:ext>
            </a:extLst>
          </p:cNvPr>
          <p:cNvSpPr/>
          <p:nvPr/>
        </p:nvSpPr>
        <p:spPr>
          <a:xfrm>
            <a:off x="3163396" y="1397911"/>
            <a:ext cx="1629812" cy="1603000"/>
          </a:xfrm>
          <a:prstGeom prst="ellipse">
            <a:avLst/>
          </a:prstGeom>
          <a:ln w="63500" cap="flat">
            <a:solidFill>
              <a:schemeClr val="accent2"/>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39" name="TextBox 38">
            <a:extLst>
              <a:ext uri="{FF2B5EF4-FFF2-40B4-BE49-F238E27FC236}">
                <a16:creationId xmlns:a16="http://schemas.microsoft.com/office/drawing/2014/main" id="{F63CCC3D-092F-4B49-813E-7ED6B9C5DA10}"/>
              </a:ext>
            </a:extLst>
          </p:cNvPr>
          <p:cNvSpPr txBox="1"/>
          <p:nvPr/>
        </p:nvSpPr>
        <p:spPr>
          <a:xfrm>
            <a:off x="3033964" y="1787945"/>
            <a:ext cx="1888675" cy="677108"/>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Anticipation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srgbClr val="FA3C4B">
                    <a:lumMod val="75000"/>
                  </a:srgbClr>
                </a:solidFill>
                <a:effectLst/>
                <a:uLnTx/>
                <a:uFillTx/>
                <a:latin typeface="Overpass" panose="00000500000000000000" pitchFamily="2" charset="0"/>
                <a:ea typeface="+mn-ea"/>
                <a:cs typeface="Arial" charset="0"/>
              </a:rPr>
              <a:t>of skills needs</a:t>
            </a:r>
          </a:p>
        </p:txBody>
      </p:sp>
      <p:sp>
        <p:nvSpPr>
          <p:cNvPr id="40" name="Shape 58972">
            <a:extLst>
              <a:ext uri="{FF2B5EF4-FFF2-40B4-BE49-F238E27FC236}">
                <a16:creationId xmlns:a16="http://schemas.microsoft.com/office/drawing/2014/main" id="{68ECF79A-DD34-9640-9AFD-2918E9FF58F8}"/>
              </a:ext>
            </a:extLst>
          </p:cNvPr>
          <p:cNvSpPr/>
          <p:nvPr/>
        </p:nvSpPr>
        <p:spPr>
          <a:xfrm>
            <a:off x="1402118" y="2840896"/>
            <a:ext cx="2200130" cy="2175850"/>
          </a:xfrm>
          <a:prstGeom prst="ellipse">
            <a:avLst/>
          </a:prstGeom>
          <a:ln w="63500" cap="flat">
            <a:solidFill>
              <a:schemeClr val="accent4"/>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960A55"/>
              </a:solidFill>
              <a:effectLst/>
              <a:uLnTx/>
              <a:uFillTx/>
              <a:latin typeface="Lato Light" panose="020F0502020204030203" pitchFamily="34" charset="0"/>
              <a:ea typeface="+mn-ea"/>
              <a:cs typeface="+mn-cs"/>
            </a:endParaRPr>
          </a:p>
        </p:txBody>
      </p:sp>
      <p:sp>
        <p:nvSpPr>
          <p:cNvPr id="41" name="TextBox 40">
            <a:extLst>
              <a:ext uri="{FF2B5EF4-FFF2-40B4-BE49-F238E27FC236}">
                <a16:creationId xmlns:a16="http://schemas.microsoft.com/office/drawing/2014/main" id="{F63CCC3D-092F-4B49-813E-7ED6B9C5DA10}"/>
              </a:ext>
            </a:extLst>
          </p:cNvPr>
          <p:cNvSpPr txBox="1"/>
          <p:nvPr/>
        </p:nvSpPr>
        <p:spPr>
          <a:xfrm>
            <a:off x="1557845" y="3237678"/>
            <a:ext cx="1888675" cy="1323439"/>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Social dialogue and institutional development</a:t>
            </a:r>
          </a:p>
        </p:txBody>
      </p:sp>
      <p:sp useBgFill="1">
        <p:nvSpPr>
          <p:cNvPr id="42" name="Shape 58972">
            <a:extLst>
              <a:ext uri="{FF2B5EF4-FFF2-40B4-BE49-F238E27FC236}">
                <a16:creationId xmlns:a16="http://schemas.microsoft.com/office/drawing/2014/main" id="{68ECF79A-DD34-9640-9AFD-2918E9FF58F8}"/>
              </a:ext>
            </a:extLst>
          </p:cNvPr>
          <p:cNvSpPr/>
          <p:nvPr/>
        </p:nvSpPr>
        <p:spPr>
          <a:xfrm>
            <a:off x="3259810" y="5067565"/>
            <a:ext cx="1629812" cy="1603000"/>
          </a:xfrm>
          <a:prstGeom prst="ellipse">
            <a:avLst/>
          </a:prstGeom>
          <a:ln w="63500" cap="flat">
            <a:solidFill>
              <a:schemeClr val="tx1">
                <a:lumMod val="75000"/>
                <a:lumOff val="25000"/>
              </a:schemeClr>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43" name="TextBox 42">
            <a:extLst>
              <a:ext uri="{FF2B5EF4-FFF2-40B4-BE49-F238E27FC236}">
                <a16:creationId xmlns:a16="http://schemas.microsoft.com/office/drawing/2014/main" id="{F63CCC3D-092F-4B49-813E-7ED6B9C5DA10}"/>
              </a:ext>
            </a:extLst>
          </p:cNvPr>
          <p:cNvSpPr txBox="1"/>
          <p:nvPr/>
        </p:nvSpPr>
        <p:spPr>
          <a:xfrm>
            <a:off x="3136162" y="5410495"/>
            <a:ext cx="1888675" cy="96949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srgbClr val="230050">
                    <a:lumMod val="75000"/>
                    <a:lumOff val="25000"/>
                  </a:srgbClr>
                </a:solidFill>
                <a:effectLst/>
                <a:uLnTx/>
                <a:uFillTx/>
                <a:latin typeface="Overpass" panose="00000500000000000000" pitchFamily="2" charset="0"/>
                <a:ea typeface="+mn-ea"/>
                <a:cs typeface="Arial" charset="0"/>
              </a:rPr>
              <a:t>Active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0" i="0" u="none" strike="noStrike" kern="1200" cap="none" spc="0" normalizeH="0" baseline="0" noProof="0" dirty="0">
                <a:ln>
                  <a:noFill/>
                </a:ln>
                <a:solidFill>
                  <a:srgbClr val="230050">
                    <a:lumMod val="75000"/>
                    <a:lumOff val="25000"/>
                  </a:srgbClr>
                </a:solidFill>
                <a:effectLst/>
                <a:uLnTx/>
                <a:uFillTx/>
                <a:latin typeface="Overpass" panose="00000500000000000000" pitchFamily="2" charset="0"/>
                <a:ea typeface="+mn-ea"/>
                <a:cs typeface="Arial" charset="0"/>
              </a:rPr>
              <a:t>labour market policies</a:t>
            </a:r>
          </a:p>
        </p:txBody>
      </p:sp>
      <p:sp>
        <p:nvSpPr>
          <p:cNvPr id="21" name="Shape 58981">
            <a:extLst>
              <a:ext uri="{FF2B5EF4-FFF2-40B4-BE49-F238E27FC236}">
                <a16:creationId xmlns:a16="http://schemas.microsoft.com/office/drawing/2014/main" id="{B126BCF2-5F8E-F946-A529-DDDB04075609}"/>
              </a:ext>
            </a:extLst>
          </p:cNvPr>
          <p:cNvSpPr/>
          <p:nvPr/>
        </p:nvSpPr>
        <p:spPr>
          <a:xfrm flipV="1">
            <a:off x="6790347" y="1787944"/>
            <a:ext cx="11898" cy="720083"/>
          </a:xfrm>
          <a:prstGeom prst="line">
            <a:avLst/>
          </a:prstGeom>
          <a:noFill/>
          <a:ln w="9525" cap="flat" cmpd="sng" algn="ctr">
            <a:solidFill>
              <a:schemeClr val="accent2"/>
            </a:solidFill>
            <a:prstDash val="solid"/>
          </a:ln>
          <a:effectLst/>
        </p:spPr>
        <p:txBody>
          <a:bodyPr wrap="square" lIns="71438" tIns="71438" rIns="71438" bIns="71438" numCol="1" anchor="ctr">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useBgFill="1">
        <p:nvSpPr>
          <p:cNvPr id="23" name="Shape 58972">
            <a:extLst>
              <a:ext uri="{FF2B5EF4-FFF2-40B4-BE49-F238E27FC236}">
                <a16:creationId xmlns:a16="http://schemas.microsoft.com/office/drawing/2014/main" id="{68ECF79A-DD34-9640-9AFD-2918E9FF58F8}"/>
              </a:ext>
            </a:extLst>
          </p:cNvPr>
          <p:cNvSpPr/>
          <p:nvPr/>
        </p:nvSpPr>
        <p:spPr>
          <a:xfrm>
            <a:off x="5922623" y="342147"/>
            <a:ext cx="1759244" cy="1654579"/>
          </a:xfrm>
          <a:prstGeom prst="ellipse">
            <a:avLst/>
          </a:prstGeom>
          <a:ln w="63500" cap="flat">
            <a:solidFill>
              <a:schemeClr val="accent4"/>
            </a:solidFill>
            <a:prstDash val="solid"/>
            <a:miter lim="400000"/>
          </a:ln>
          <a:effectLst/>
        </p:spPr>
        <p:txBody>
          <a:bodyPr wrap="square" lIns="0" tIns="0" rIns="0" bIns="0" numCol="1" anchor="t">
            <a:noAutofit/>
          </a:bodyPr>
          <a:lstStyle/>
          <a:p>
            <a:pPr marL="0" marR="0" lvl="0" indent="0" algn="l" defTabSz="1828434" rtl="0" eaLnBrk="1" fontAlgn="auto" latinLnBrk="0" hangingPunct="1">
              <a:lnSpc>
                <a:spcPct val="100000"/>
              </a:lnSpc>
              <a:spcBef>
                <a:spcPts val="0"/>
              </a:spcBef>
              <a:spcAft>
                <a:spcPts val="0"/>
              </a:spcAft>
              <a:buClrTx/>
              <a:buSzTx/>
              <a:buFontTx/>
              <a:buNone/>
              <a:tabLst/>
              <a:defRPr/>
            </a:pPr>
            <a:endParaRPr kumimoji="0" sz="5063" b="0" i="0" u="none" strike="noStrike" kern="0" cap="none" spc="0" normalizeH="0" baseline="0" noProof="0" dirty="0">
              <a:ln>
                <a:noFill/>
              </a:ln>
              <a:solidFill>
                <a:srgbClr val="B3B3B3"/>
              </a:solidFill>
              <a:effectLst/>
              <a:uLnTx/>
              <a:uFillTx/>
              <a:latin typeface="Lato Light" panose="020F0502020204030203" pitchFamily="34" charset="0"/>
              <a:ea typeface="+mn-ea"/>
              <a:cs typeface="+mn-cs"/>
            </a:endParaRPr>
          </a:p>
        </p:txBody>
      </p:sp>
      <p:sp>
        <p:nvSpPr>
          <p:cNvPr id="29" name="TextBox 28">
            <a:extLst>
              <a:ext uri="{FF2B5EF4-FFF2-40B4-BE49-F238E27FC236}">
                <a16:creationId xmlns:a16="http://schemas.microsoft.com/office/drawing/2014/main" id="{F63CCC3D-092F-4B49-813E-7ED6B9C5DA10}"/>
              </a:ext>
            </a:extLst>
          </p:cNvPr>
          <p:cNvSpPr txBox="1"/>
          <p:nvPr/>
        </p:nvSpPr>
        <p:spPr>
          <a:xfrm>
            <a:off x="5878880" y="624546"/>
            <a:ext cx="1888675" cy="96949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900" b="1" i="0" u="none" strike="noStrike" kern="1200" cap="none" spc="0" normalizeH="0" baseline="0" noProof="0" dirty="0">
                <a:ln>
                  <a:noFill/>
                </a:ln>
                <a:solidFill>
                  <a:srgbClr val="960A55"/>
                </a:solidFill>
                <a:effectLst/>
                <a:uLnTx/>
                <a:uFillTx/>
                <a:latin typeface="Overpass" panose="00000500000000000000" pitchFamily="2" charset="0"/>
                <a:ea typeface="+mn-ea"/>
                <a:cs typeface="Arial" charset="0"/>
              </a:rPr>
              <a:t>Policy coherence and coordination</a:t>
            </a:r>
          </a:p>
        </p:txBody>
      </p:sp>
    </p:spTree>
    <p:extLst>
      <p:ext uri="{BB962C8B-B14F-4D97-AF65-F5344CB8AC3E}">
        <p14:creationId xmlns:p14="http://schemas.microsoft.com/office/powerpoint/2010/main" val="587598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O Presentation 16x9.potx" id="{1B78B7CC-6F33-4AED-B988-F1824BC14DB2}" vid="{017B0592-C5E0-43A0-8804-D21738B904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030B100BDDF14FA61F2CB8EF96AE82" ma:contentTypeVersion="14" ma:contentTypeDescription="Create a new document." ma:contentTypeScope="" ma:versionID="6ff26d092fc065304c3f265e6c8ab8bd">
  <xsd:schema xmlns:xsd="http://www.w3.org/2001/XMLSchema" xmlns:xs="http://www.w3.org/2001/XMLSchema" xmlns:p="http://schemas.microsoft.com/office/2006/metadata/properties" xmlns:ns2="05c71cd6-5590-4f63-ae9b-5f7c56aa3c91" xmlns:ns3="53b946c4-ba83-4497-8f9c-f64d72072e8a" targetNamespace="http://schemas.microsoft.com/office/2006/metadata/properties" ma:root="true" ma:fieldsID="4ea36461820e429e528d2aaa5ca02e4b" ns2:_="" ns3:_="">
    <xsd:import namespace="05c71cd6-5590-4f63-ae9b-5f7c56aa3c91"/>
    <xsd:import namespace="53b946c4-ba83-4497-8f9c-f64d72072e8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71cd6-5590-4f63-ae9b-5f7c56aa3c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932b82f-ee1f-4246-9d44-c1f8cdfbe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b946c4-ba83-4497-8f9c-f64d72072e8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6c4a29d-bbfa-46c9-bdc0-be13501aad58}" ma:internalName="TaxCatchAll" ma:showField="CatchAllData" ma:web="53b946c4-ba83-4497-8f9c-f64d72072e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3b946c4-ba83-4497-8f9c-f64d72072e8a" xsi:nil="true"/>
    <lcf76f155ced4ddcb4097134ff3c332f xmlns="05c71cd6-5590-4f63-ae9b-5f7c56aa3c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A07CD29-C52D-4E77-8C42-334ADEF59185}"/>
</file>

<file path=customXml/itemProps2.xml><?xml version="1.0" encoding="utf-8"?>
<ds:datastoreItem xmlns:ds="http://schemas.openxmlformats.org/officeDocument/2006/customXml" ds:itemID="{81EB13DA-4958-473D-8727-C622868A54BB}"/>
</file>

<file path=customXml/itemProps3.xml><?xml version="1.0" encoding="utf-8"?>
<ds:datastoreItem xmlns:ds="http://schemas.openxmlformats.org/officeDocument/2006/customXml" ds:itemID="{E7DBFA13-1908-45A3-A213-762EBC3F711D}"/>
</file>

<file path=docProps/app.xml><?xml version="1.0" encoding="utf-8"?>
<Properties xmlns="http://schemas.openxmlformats.org/officeDocument/2006/extended-properties" xmlns:vt="http://schemas.openxmlformats.org/officeDocument/2006/docPropsVTypes">
  <TotalTime>0</TotalTime>
  <Words>1276</Words>
  <Application>Microsoft Office PowerPoint</Application>
  <PresentationFormat>Widescreen</PresentationFormat>
  <Paragraphs>165</Paragraphs>
  <Slides>15</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Arial Narrow</vt:lpstr>
      <vt:lpstr>Calibri</vt:lpstr>
      <vt:lpstr>Lato Light</vt:lpstr>
      <vt:lpstr>Noto Sans</vt:lpstr>
      <vt:lpstr>Open Sans Semibold</vt:lpstr>
      <vt:lpstr>Overpass</vt:lpstr>
      <vt:lpstr>Verdana</vt:lpstr>
      <vt:lpstr>Webdings</vt:lpstr>
      <vt:lpstr>Wingdings</vt:lpstr>
      <vt:lpstr>Wingdings 3</vt:lpstr>
      <vt:lpstr>1_ILO 2020</vt:lpstr>
      <vt:lpstr>Vocational Training and its Role in Just Transition to Carbon-free Economies</vt:lpstr>
      <vt:lpstr>Objective and Structure </vt:lpstr>
      <vt:lpstr>ILO Just Transition Framework</vt:lpstr>
      <vt:lpstr>ILO Global Research: Skills for a Greener Future</vt:lpstr>
      <vt:lpstr>Global projections</vt:lpstr>
      <vt:lpstr>Gender Outlook in both global scenarios</vt:lpstr>
      <vt:lpstr>The green transition will have greatest effect in mid-skill occupations</vt:lpstr>
      <vt:lpstr>PowerPoint Presentation</vt:lpstr>
      <vt:lpstr>PowerPoint Presentation</vt:lpstr>
      <vt:lpstr>Key challenges related to the greening TVET agenda for a Just Transition </vt:lpstr>
      <vt:lpstr>Key elements for greening TVET and skills development</vt:lpstr>
      <vt:lpstr>ILO Greening TVET tool</vt:lpstr>
      <vt:lpstr>Benefits of the tool </vt:lpstr>
      <vt:lpstr>ILO knowledge products and tools on skills for a greener future</vt:lpstr>
      <vt:lpstr>Thank you very much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for Energy Transition</dc:title>
  <dc:creator>Chun, Hae Kyeung</dc:creator>
  <cp:lastModifiedBy>Parrella, Paula</cp:lastModifiedBy>
  <cp:revision>60</cp:revision>
  <dcterms:created xsi:type="dcterms:W3CDTF">2022-11-05T08:39:08Z</dcterms:created>
  <dcterms:modified xsi:type="dcterms:W3CDTF">2023-10-05T17:57:50Z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0x01010023030B100BDDF14FA61F2CB8EF96AE82</vt:lpwstr>
  </property>
</Properties>
</file>